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 id="2147483711" r:id="rId3"/>
    <p:sldMasterId id="2147483724" r:id="rId4"/>
  </p:sldMasterIdLst>
  <p:notesMasterIdLst>
    <p:notesMasterId r:id="rId27"/>
  </p:notesMasterIdLst>
  <p:sldIdLst>
    <p:sldId id="268" r:id="rId5"/>
    <p:sldId id="269" r:id="rId6"/>
    <p:sldId id="273" r:id="rId7"/>
    <p:sldId id="258" r:id="rId8"/>
    <p:sldId id="272" r:id="rId9"/>
    <p:sldId id="275" r:id="rId10"/>
    <p:sldId id="274" r:id="rId11"/>
    <p:sldId id="277" r:id="rId12"/>
    <p:sldId id="259" r:id="rId13"/>
    <p:sldId id="283" r:id="rId14"/>
    <p:sldId id="284" r:id="rId15"/>
    <p:sldId id="263" r:id="rId16"/>
    <p:sldId id="264" r:id="rId17"/>
    <p:sldId id="292" r:id="rId18"/>
    <p:sldId id="288" r:id="rId19"/>
    <p:sldId id="266" r:id="rId20"/>
    <p:sldId id="295" r:id="rId21"/>
    <p:sldId id="297" r:id="rId22"/>
    <p:sldId id="298" r:id="rId23"/>
    <p:sldId id="300" r:id="rId24"/>
    <p:sldId id="294" r:id="rId25"/>
    <p:sldId id="286" r:id="rId26"/>
  </p:sldIdLst>
  <p:sldSz cx="972185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386" y="-102"/>
      </p:cViewPr>
      <p:guideLst>
        <p:guide orient="horz" pos="2160"/>
        <p:guide pos="30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209F9-8A9C-40CF-8D66-5AE278071E4A}" type="datetimeFigureOut">
              <a:rPr lang="zh-CN" altLang="en-US" smtClean="0"/>
              <a:t>2017/11/16</a:t>
            </a:fld>
            <a:endParaRPr lang="zh-CN" altLang="en-US"/>
          </a:p>
        </p:txBody>
      </p:sp>
      <p:sp>
        <p:nvSpPr>
          <p:cNvPr id="4" name="幻灯片图像占位符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937DE-67D1-42D8-90F2-AA4ADB7AD71C}" type="slidenum">
              <a:rPr lang="zh-CN" altLang="en-US" smtClean="0"/>
              <a:t>‹#›</a:t>
            </a:fld>
            <a:endParaRPr lang="zh-CN" altLang="en-US"/>
          </a:p>
        </p:txBody>
      </p:sp>
    </p:spTree>
    <p:extLst>
      <p:ext uri="{BB962C8B-B14F-4D97-AF65-F5344CB8AC3E}">
        <p14:creationId xmlns:p14="http://schemas.microsoft.com/office/powerpoint/2010/main" val="416256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7937DE-67D1-42D8-90F2-AA4ADB7AD71C}" type="slidenum">
              <a:rPr lang="zh-CN" altLang="en-US" smtClean="0"/>
              <a:t>5</a:t>
            </a:fld>
            <a:endParaRPr lang="zh-CN" altLang="en-US"/>
          </a:p>
        </p:txBody>
      </p:sp>
    </p:spTree>
    <p:extLst>
      <p:ext uri="{BB962C8B-B14F-4D97-AF65-F5344CB8AC3E}">
        <p14:creationId xmlns:p14="http://schemas.microsoft.com/office/powerpoint/2010/main" val="79752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C18221B-CD44-47D1-949F-2ACBC04F5D20}" type="slidenum">
              <a:rPr lang="en-US" altLang="zh-CN"/>
              <a:pPr/>
              <a:t>15</a:t>
            </a:fld>
            <a:endParaRPr lang="en-US" altLang="zh-CN"/>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大革命失败后，新民主主义革命进入土地革命时期，在中国共产党领导下进行了一系列武装起义并在农村建立农村革命根据地，开始开展土地革命，探索适合中国国情的革命新道路。</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29146" y="2130442"/>
            <a:ext cx="826357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58286" y="3886200"/>
            <a:ext cx="68052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A6AF3EFC-931D-4208-AAAE-410948CDF28C}"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5727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AC0A7211-7636-414E-96AF-34CE7AC9216F}"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474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93927" y="274655"/>
            <a:ext cx="232581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16478" y="274655"/>
            <a:ext cx="6815422"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D088D46-51F6-4A8A-A911-B165747187C4}"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4955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17323" y="228616"/>
            <a:ext cx="9080808" cy="5870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250"/>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251"/>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252"/>
          <p:cNvSpPr>
            <a:spLocks noGrp="1" noChangeArrowheads="1"/>
          </p:cNvSpPr>
          <p:nvPr>
            <p:ph type="sldNum" sz="quarter" idx="12"/>
          </p:nvPr>
        </p:nvSpPr>
        <p:spPr>
          <a:ln/>
        </p:spPr>
        <p:txBody>
          <a:bodyPr/>
          <a:lstStyle>
            <a:lvl1pPr>
              <a:defRPr/>
            </a:lvl1pPr>
          </a:lstStyle>
          <a:p>
            <a:pPr>
              <a:defRPr/>
            </a:pPr>
            <a:fld id="{F213896D-2CBC-4E63-B9CE-378CBBC7F8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8620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4212802" y="1066800"/>
            <a:ext cx="4941940" cy="1981200"/>
          </a:xfrm>
        </p:spPr>
        <p:txBody>
          <a:bodyPr/>
          <a:lstStyle>
            <a:lvl1pPr>
              <a:defRPr/>
            </a:lvl1pPr>
          </a:lstStyle>
          <a:p>
            <a:pPr lvl="0"/>
            <a:r>
              <a:rPr lang="zh-CN" altLang="zh-CN" noProof="0" smtClean="0"/>
              <a:t>单击此处编辑母版标题样式</a:t>
            </a:r>
          </a:p>
        </p:txBody>
      </p:sp>
      <p:sp>
        <p:nvSpPr>
          <p:cNvPr id="4099" name="Rectangle 3"/>
          <p:cNvSpPr>
            <a:spLocks noGrp="1" noRot="1" noChangeArrowheads="1"/>
          </p:cNvSpPr>
          <p:nvPr>
            <p:ph type="subTitle" idx="1"/>
          </p:nvPr>
        </p:nvSpPr>
        <p:spPr>
          <a:xfrm>
            <a:off x="4212807" y="3657600"/>
            <a:ext cx="4860925" cy="1676400"/>
          </a:xfrm>
        </p:spPr>
        <p:txBody>
          <a:bodyPr/>
          <a:lstStyle>
            <a:lvl1pPr marL="0" indent="0" algn="ctr">
              <a:buFont typeface="Wingdings" panose="05000000000000000000" pitchFamily="2" charset="2"/>
              <a:buNone/>
              <a:defRPr/>
            </a:lvl1pPr>
          </a:lstStyle>
          <a:p>
            <a:pPr lvl="0"/>
            <a:r>
              <a:rPr lang="zh-CN" altLang="zh-CN" noProof="0" smtClean="0"/>
              <a:t>单击此处编辑母版副标题样式</a:t>
            </a:r>
          </a:p>
        </p:txBody>
      </p:sp>
      <p:sp>
        <p:nvSpPr>
          <p:cNvPr id="4" name="Rectangle 4"/>
          <p:cNvSpPr>
            <a:spLocks noGrp="1" noChangeArrowheads="1"/>
          </p:cNvSpPr>
          <p:nvPr>
            <p:ph type="dt" sz="half" idx="10"/>
          </p:nvPr>
        </p:nvSpPr>
        <p:spPr>
          <a:xfrm>
            <a:off x="320264" y="6076950"/>
            <a:ext cx="2434260" cy="476250"/>
          </a:xfrm>
        </p:spPr>
        <p:txBody>
          <a:bodyPr/>
          <a:lstStyle>
            <a:lvl1pPr>
              <a:defRPr/>
            </a:lvl1pPr>
          </a:lstStyle>
          <a:p>
            <a:pPr>
              <a:defRPr/>
            </a:pPr>
            <a:endParaRPr lang="zh-CN" altLang="zh-CN">
              <a:solidFill>
                <a:srgbClr val="0033CC"/>
              </a:solidFill>
            </a:endParaRPr>
          </a:p>
        </p:txBody>
      </p:sp>
      <p:sp>
        <p:nvSpPr>
          <p:cNvPr id="5" name="Rectangle 5"/>
          <p:cNvSpPr>
            <a:spLocks noGrp="1" noChangeArrowheads="1"/>
          </p:cNvSpPr>
          <p:nvPr>
            <p:ph type="ftr" sz="quarter" idx="11"/>
          </p:nvPr>
        </p:nvSpPr>
        <p:spPr>
          <a:xfrm>
            <a:off x="3321632" y="6076950"/>
            <a:ext cx="3078586" cy="476250"/>
          </a:xfrm>
        </p:spPr>
        <p:txBody>
          <a:bodyPr/>
          <a:lstStyle>
            <a:lvl1pPr>
              <a:defRPr/>
            </a:lvl1pPr>
          </a:lstStyle>
          <a:p>
            <a:pPr>
              <a:defRPr/>
            </a:pPr>
            <a:endParaRPr lang="zh-CN" altLang="zh-CN">
              <a:solidFill>
                <a:srgbClr val="0033CC"/>
              </a:solidFill>
            </a:endParaRPr>
          </a:p>
        </p:txBody>
      </p:sp>
      <p:sp>
        <p:nvSpPr>
          <p:cNvPr id="6" name="Rectangle 6"/>
          <p:cNvSpPr>
            <a:spLocks noGrp="1" noChangeArrowheads="1"/>
          </p:cNvSpPr>
          <p:nvPr>
            <p:ph type="sldNum" sz="quarter" idx="12"/>
          </p:nvPr>
        </p:nvSpPr>
        <p:spPr>
          <a:xfrm>
            <a:off x="6967326" y="6076950"/>
            <a:ext cx="2434260" cy="476250"/>
          </a:xfrm>
        </p:spPr>
        <p:txBody>
          <a:bodyPr/>
          <a:lstStyle>
            <a:lvl1pPr>
              <a:defRPr/>
            </a:lvl1pPr>
          </a:lstStyle>
          <a:p>
            <a:fld id="{DEDA53A3-12AA-4FF9-B9DB-4D772EB28280}"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39351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ABAEFB3F-14F9-4567-98CB-8FCBD95D0FD9}"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2429117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63314" y="1709750"/>
            <a:ext cx="8385096"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63314" y="4589475"/>
            <a:ext cx="8385096"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BAA2D324-585D-47FC-B0F6-15A98F6A965D}"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1725118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4064" y="1981200"/>
            <a:ext cx="4459222" cy="38862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45318" y="1981200"/>
            <a:ext cx="4459222" cy="38862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7" name="Rectangle 6"/>
          <p:cNvSpPr>
            <a:spLocks noGrp="1" noChangeArrowheads="1"/>
          </p:cNvSpPr>
          <p:nvPr>
            <p:ph type="sldNum" sz="quarter" idx="12"/>
          </p:nvPr>
        </p:nvSpPr>
        <p:spPr>
          <a:ln/>
        </p:spPr>
        <p:txBody>
          <a:bodyPr/>
          <a:lstStyle>
            <a:lvl1pPr>
              <a:defRPr/>
            </a:lvl1pPr>
          </a:lstStyle>
          <a:p>
            <a:fld id="{CE3839B0-20EC-49F6-BE2A-3F6186B184F6}"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130757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70065" y="365129"/>
            <a:ext cx="8385096"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70068" y="1681163"/>
            <a:ext cx="41132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70068" y="2505075"/>
            <a:ext cx="411322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921690" y="1681163"/>
            <a:ext cx="41334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921690" y="2505075"/>
            <a:ext cx="4133474"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9" name="Rectangle 6"/>
          <p:cNvSpPr>
            <a:spLocks noGrp="1" noChangeArrowheads="1"/>
          </p:cNvSpPr>
          <p:nvPr>
            <p:ph type="sldNum" sz="quarter" idx="12"/>
          </p:nvPr>
        </p:nvSpPr>
        <p:spPr>
          <a:ln/>
        </p:spPr>
        <p:txBody>
          <a:bodyPr/>
          <a:lstStyle>
            <a:lvl1pPr>
              <a:defRPr/>
            </a:lvl1pPr>
          </a:lstStyle>
          <a:p>
            <a:fld id="{D6F2FCF5-E31A-4B46-93E4-9F0961A63A2E}"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61868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5" name="Rectangle 6"/>
          <p:cNvSpPr>
            <a:spLocks noGrp="1" noChangeArrowheads="1"/>
          </p:cNvSpPr>
          <p:nvPr>
            <p:ph type="sldNum" sz="quarter" idx="12"/>
          </p:nvPr>
        </p:nvSpPr>
        <p:spPr>
          <a:ln/>
        </p:spPr>
        <p:txBody>
          <a:bodyPr/>
          <a:lstStyle>
            <a:lvl1pPr>
              <a:defRPr/>
            </a:lvl1pPr>
          </a:lstStyle>
          <a:p>
            <a:fld id="{21B76227-B8E7-4030-BCE9-D10B2DC5A181}"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1728050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4" name="Rectangle 6"/>
          <p:cNvSpPr>
            <a:spLocks noGrp="1" noChangeArrowheads="1"/>
          </p:cNvSpPr>
          <p:nvPr>
            <p:ph type="sldNum" sz="quarter" idx="12"/>
          </p:nvPr>
        </p:nvSpPr>
        <p:spPr>
          <a:ln/>
        </p:spPr>
        <p:txBody>
          <a:bodyPr/>
          <a:lstStyle>
            <a:lvl1pPr>
              <a:defRPr/>
            </a:lvl1pPr>
          </a:lstStyle>
          <a:p>
            <a:fld id="{9B704AF9-4572-4DA4-B9A6-815F19246BBD}"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313838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BF4821B0-46A7-41B9-B697-B26FAB6089D1}"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38595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70067" y="457200"/>
            <a:ext cx="3135972"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33474" y="987437"/>
            <a:ext cx="49216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70067" y="2057400"/>
            <a:ext cx="313597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7" name="Rectangle 6"/>
          <p:cNvSpPr>
            <a:spLocks noGrp="1" noChangeArrowheads="1"/>
          </p:cNvSpPr>
          <p:nvPr>
            <p:ph type="sldNum" sz="quarter" idx="12"/>
          </p:nvPr>
        </p:nvSpPr>
        <p:spPr>
          <a:ln/>
        </p:spPr>
        <p:txBody>
          <a:bodyPr/>
          <a:lstStyle>
            <a:lvl1pPr>
              <a:defRPr/>
            </a:lvl1pPr>
          </a:lstStyle>
          <a:p>
            <a:fld id="{283C2B2E-1D50-49C1-8C4B-2FC9F130F87A}"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1086552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70067" y="457200"/>
            <a:ext cx="313597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133474" y="987437"/>
            <a:ext cx="49216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70067" y="2057400"/>
            <a:ext cx="313597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7" name="Rectangle 6"/>
          <p:cNvSpPr>
            <a:spLocks noGrp="1" noChangeArrowheads="1"/>
          </p:cNvSpPr>
          <p:nvPr>
            <p:ph type="sldNum" sz="quarter" idx="12"/>
          </p:nvPr>
        </p:nvSpPr>
        <p:spPr>
          <a:ln/>
        </p:spPr>
        <p:txBody>
          <a:bodyPr/>
          <a:lstStyle>
            <a:lvl1pPr>
              <a:defRPr/>
            </a:lvl1pPr>
          </a:lstStyle>
          <a:p>
            <a:fld id="{34FFA940-B302-4EB8-ABF5-0CD50C4F4E48}"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2595091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EC894685-0FDB-4BD3-B231-1653FC2546E6}"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97987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34426" y="685800"/>
            <a:ext cx="2270119"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20686" y="685800"/>
            <a:ext cx="6651704" cy="51816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33CC"/>
              </a:solidFill>
            </a:endParaRPr>
          </a:p>
        </p:txBody>
      </p:sp>
      <p:sp>
        <p:nvSpPr>
          <p:cNvPr id="6" name="Rectangle 6"/>
          <p:cNvSpPr>
            <a:spLocks noGrp="1" noChangeArrowheads="1"/>
          </p:cNvSpPr>
          <p:nvPr>
            <p:ph type="sldNum" sz="quarter" idx="12"/>
          </p:nvPr>
        </p:nvSpPr>
        <p:spPr>
          <a:ln/>
        </p:spPr>
        <p:txBody>
          <a:bodyPr/>
          <a:lstStyle>
            <a:lvl1pPr>
              <a:defRPr/>
            </a:lvl1pPr>
          </a:lstStyle>
          <a:p>
            <a:fld id="{24E9AF99-0FBD-4CDB-9B65-A13CB51DD013}" type="slidenum">
              <a:rPr lang="zh-CN" altLang="zh-CN">
                <a:solidFill>
                  <a:srgbClr val="0033CC"/>
                </a:solidFill>
              </a:rPr>
              <a:pPr/>
              <a:t>‹#›</a:t>
            </a:fld>
            <a:endParaRPr lang="zh-CN" altLang="zh-CN">
              <a:solidFill>
                <a:srgbClr val="0033CC"/>
              </a:solidFill>
            </a:endParaRPr>
          </a:p>
        </p:txBody>
      </p:sp>
    </p:spTree>
    <p:extLst>
      <p:ext uri="{BB962C8B-B14F-4D97-AF65-F5344CB8AC3E}">
        <p14:creationId xmlns:p14="http://schemas.microsoft.com/office/powerpoint/2010/main" val="3145652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729144" y="609601"/>
            <a:ext cx="8263573" cy="4267200"/>
          </a:xfrm>
        </p:spPr>
        <p:txBody>
          <a:bodyPr anchor="b">
            <a:noAutofit/>
          </a:bodyPr>
          <a:lstStyle>
            <a:lvl1pPr>
              <a:lnSpc>
                <a:spcPct val="100000"/>
              </a:lnSpc>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458284" y="4953000"/>
            <a:ext cx="6805295"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pPr>
              <a:defRPr/>
            </a:pPr>
            <a:fld id="{E4146B58-F890-40FB-8FD7-E69482B9A05C}"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
        <p:nvSpPr>
          <p:cNvPr id="9" name="Footer Placeholder 8"/>
          <p:cNvSpPr>
            <a:spLocks noGrp="1"/>
          </p:cNvSpPr>
          <p:nvPr>
            <p:ph type="ftr" sz="quarter" idx="12"/>
          </p:nvPr>
        </p:nvSpPr>
        <p:spPr/>
        <p:txBody>
          <a:bodyPr/>
          <a:lstStyle/>
          <a:p>
            <a:pPr>
              <a:defRPr/>
            </a:pPr>
            <a:endParaRPr lang="en-US" altLang="zh-CN">
              <a:solidFill>
                <a:prstClr val="black">
                  <a:lumMod val="65000"/>
                  <a:lumOff val="35000"/>
                </a:prstClr>
              </a:solidFill>
            </a:endParaRPr>
          </a:p>
        </p:txBody>
      </p:sp>
    </p:spTree>
    <p:extLst>
      <p:ext uri="{BB962C8B-B14F-4D97-AF65-F5344CB8AC3E}">
        <p14:creationId xmlns:p14="http://schemas.microsoft.com/office/powerpoint/2010/main" val="1646186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8D4C9D10-6027-4B5F-8301-C7453BE989E4}"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Tree>
    <p:extLst>
      <p:ext uri="{BB962C8B-B14F-4D97-AF65-F5344CB8AC3E}">
        <p14:creationId xmlns:p14="http://schemas.microsoft.com/office/powerpoint/2010/main" val="2988306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67960" y="1371613"/>
            <a:ext cx="8263573"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7960" y="4068776"/>
            <a:ext cx="8263573"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A2F7B05-B53E-4C40-8E98-3C90702B5150}"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
        <p:nvSpPr>
          <p:cNvPr id="7" name="Oval 6"/>
          <p:cNvSpPr/>
          <p:nvPr/>
        </p:nvSpPr>
        <p:spPr>
          <a:xfrm>
            <a:off x="4779910" y="3924300"/>
            <a:ext cx="90130"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4992580" y="3924300"/>
            <a:ext cx="90130"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Oval 8"/>
          <p:cNvSpPr/>
          <p:nvPr/>
        </p:nvSpPr>
        <p:spPr>
          <a:xfrm>
            <a:off x="4568259" y="3924300"/>
            <a:ext cx="90130"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93972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4" name="Content Placeholder 3"/>
          <p:cNvSpPr>
            <a:spLocks noGrp="1"/>
          </p:cNvSpPr>
          <p:nvPr>
            <p:ph sz="half" idx="2"/>
          </p:nvPr>
        </p:nvSpPr>
        <p:spPr>
          <a:xfrm>
            <a:off x="4941946" y="1600206"/>
            <a:ext cx="4293817"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5" name="Date Placeholder 4"/>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C1DB4C2-C896-40CE-8F08-2CF2648BA642}"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
        <p:nvSpPr>
          <p:cNvPr id="9" name="Content Placeholder 8"/>
          <p:cNvSpPr>
            <a:spLocks noGrp="1"/>
          </p:cNvSpPr>
          <p:nvPr>
            <p:ph sz="quarter" idx="13"/>
          </p:nvPr>
        </p:nvSpPr>
        <p:spPr>
          <a:xfrm>
            <a:off x="388874" y="1600200"/>
            <a:ext cx="4297058" cy="452628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918446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86097" y="1600200"/>
            <a:ext cx="429550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941947" y="1600200"/>
            <a:ext cx="429719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2676B8EE-A4FB-4558-86C3-286A4BE01AF7}"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
        <p:nvSpPr>
          <p:cNvPr id="11" name="Content Placeholder 10"/>
          <p:cNvSpPr>
            <a:spLocks noGrp="1"/>
          </p:cNvSpPr>
          <p:nvPr>
            <p:ph sz="quarter" idx="13"/>
          </p:nvPr>
        </p:nvSpPr>
        <p:spPr>
          <a:xfrm>
            <a:off x="486092" y="2212848"/>
            <a:ext cx="4297058" cy="39136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12"/>
          <p:cNvSpPr>
            <a:spLocks noGrp="1"/>
          </p:cNvSpPr>
          <p:nvPr>
            <p:ph sz="quarter" idx="14"/>
          </p:nvPr>
        </p:nvSpPr>
        <p:spPr>
          <a:xfrm>
            <a:off x="4967866" y="2212856"/>
            <a:ext cx="4297058" cy="3913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4237439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1F5DD2E3-C497-4DCF-9E60-318109769820}"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Tree>
    <p:extLst>
      <p:ext uri="{BB962C8B-B14F-4D97-AF65-F5344CB8AC3E}">
        <p14:creationId xmlns:p14="http://schemas.microsoft.com/office/powerpoint/2010/main" val="202823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67961" y="4406917"/>
            <a:ext cx="8263573"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67961" y="2906713"/>
            <a:ext cx="826357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B0A56BA9-3012-4B47-9899-F99F02F80B5D}"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30595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CAFFC4C1-8799-44F7-B5A7-356113F9BB9D}"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Tree>
    <p:extLst>
      <p:ext uri="{BB962C8B-B14F-4D97-AF65-F5344CB8AC3E}">
        <p14:creationId xmlns:p14="http://schemas.microsoft.com/office/powerpoint/2010/main" val="1138593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80388" y="266700"/>
            <a:ext cx="3198422"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64585" y="273063"/>
            <a:ext cx="531157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80388" y="2438413"/>
            <a:ext cx="3198422"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B8402D74-4AAC-4013-8DA8-656C31163517}"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Tree>
    <p:extLst>
      <p:ext uri="{BB962C8B-B14F-4D97-AF65-F5344CB8AC3E}">
        <p14:creationId xmlns:p14="http://schemas.microsoft.com/office/powerpoint/2010/main" val="1825850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85716" y="228600"/>
            <a:ext cx="6072780" cy="895350"/>
          </a:xfrm>
        </p:spPr>
        <p:txBody>
          <a:bodyPr anchor="b"/>
          <a:lstStyle>
            <a:lvl1pPr algn="ctr">
              <a:lnSpc>
                <a:spcPct val="100000"/>
              </a:lnSpc>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603432" y="1143000"/>
            <a:ext cx="6437349"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785716" y="5810250"/>
            <a:ext cx="6072780"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FEEEFA1E-9C69-403B-A251-993AA996ADF3}"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Tree>
    <p:extLst>
      <p:ext uri="{BB962C8B-B14F-4D97-AF65-F5344CB8AC3E}">
        <p14:creationId xmlns:p14="http://schemas.microsoft.com/office/powerpoint/2010/main" val="239983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A76418D-78C8-4A89-8890-47DEB864BBCD}"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Tree>
    <p:extLst>
      <p:ext uri="{BB962C8B-B14F-4D97-AF65-F5344CB8AC3E}">
        <p14:creationId xmlns:p14="http://schemas.microsoft.com/office/powerpoint/2010/main" val="3836132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2" y="274651"/>
            <a:ext cx="2187416" cy="58515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86097" y="274651"/>
            <a:ext cx="640021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pPr>
              <a:defRPr/>
            </a:pPr>
            <a:endParaRPr lang="en-US" altLang="zh-CN">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10C497B7-76EF-4A48-B0AF-562894D65C4D}" type="slidenum">
              <a:rPr lang="en-US" altLang="zh-CN" smtClean="0">
                <a:solidFill>
                  <a:prstClr val="black">
                    <a:lumMod val="65000"/>
                    <a:lumOff val="35000"/>
                  </a:prstClr>
                </a:solidFill>
              </a:rPr>
              <a:pPr>
                <a:defRPr/>
              </a:pPr>
              <a:t>‹#›</a:t>
            </a:fld>
            <a:endParaRPr lang="en-US" altLang="zh-CN">
              <a:solidFill>
                <a:prstClr val="black">
                  <a:lumMod val="65000"/>
                  <a:lumOff val="35000"/>
                </a:prstClr>
              </a:solidFill>
            </a:endParaRPr>
          </a:p>
        </p:txBody>
      </p:sp>
    </p:spTree>
    <p:extLst>
      <p:ext uri="{BB962C8B-B14F-4D97-AF65-F5344CB8AC3E}">
        <p14:creationId xmlns:p14="http://schemas.microsoft.com/office/powerpoint/2010/main" val="1452311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16047" y="228622"/>
            <a:ext cx="9080806" cy="5870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250"/>
          <p:cNvSpPr>
            <a:spLocks noGrp="1" noChangeArrowheads="1"/>
          </p:cNvSpPr>
          <p:nvPr>
            <p:ph type="dt" sz="half" idx="10"/>
          </p:nvPr>
        </p:nvSpPr>
        <p:spPr>
          <a:ln/>
        </p:spPr>
        <p:txBody>
          <a:bodyPr/>
          <a:lstStyle>
            <a:lvl1pPr>
              <a:defRPr/>
            </a:lvl1pPr>
          </a:lstStyle>
          <a:p>
            <a:pPr>
              <a:defRPr/>
            </a:pPr>
            <a:endParaRPr lang="en-US" altLang="zh-CN">
              <a:solidFill>
                <a:prstClr val="black">
                  <a:lumMod val="65000"/>
                  <a:lumOff val="35000"/>
                </a:prstClr>
              </a:solidFill>
            </a:endParaRPr>
          </a:p>
        </p:txBody>
      </p:sp>
      <p:sp>
        <p:nvSpPr>
          <p:cNvPr id="4" name="Rectangle 251"/>
          <p:cNvSpPr>
            <a:spLocks noGrp="1" noChangeArrowheads="1"/>
          </p:cNvSpPr>
          <p:nvPr>
            <p:ph type="ftr" sz="quarter" idx="11"/>
          </p:nvPr>
        </p:nvSpPr>
        <p:spPr>
          <a:ln/>
        </p:spPr>
        <p:txBody>
          <a:bodyPr/>
          <a:lstStyle>
            <a:lvl1pPr>
              <a:defRPr/>
            </a:lvl1pPr>
          </a:lstStyle>
          <a:p>
            <a:pPr>
              <a:defRPr/>
            </a:pPr>
            <a:endParaRPr lang="en-US" altLang="zh-CN">
              <a:solidFill>
                <a:prstClr val="black">
                  <a:lumMod val="65000"/>
                  <a:lumOff val="35000"/>
                </a:prstClr>
              </a:solidFill>
            </a:endParaRPr>
          </a:p>
        </p:txBody>
      </p:sp>
      <p:sp>
        <p:nvSpPr>
          <p:cNvPr id="5" name="Rectangle 252"/>
          <p:cNvSpPr>
            <a:spLocks noGrp="1" noChangeArrowheads="1"/>
          </p:cNvSpPr>
          <p:nvPr>
            <p:ph type="sldNum" sz="quarter" idx="12"/>
          </p:nvPr>
        </p:nvSpPr>
        <p:spPr>
          <a:ln/>
        </p:spPr>
        <p:txBody>
          <a:bodyPr/>
          <a:lstStyle>
            <a:lvl1pPr>
              <a:defRPr/>
            </a:lvl1pPr>
          </a:lstStyle>
          <a:p>
            <a:pPr>
              <a:defRPr/>
            </a:pPr>
            <a:fld id="{F1C7AA23-88A5-4E1F-96AC-3394F3898B21}" type="slidenum">
              <a:rPr lang="en-US" altLang="zh-CN">
                <a:solidFill>
                  <a:prstClr val="black">
                    <a:lumMod val="65000"/>
                    <a:lumOff val="35000"/>
                  </a:prstClr>
                </a:solidFill>
              </a:rPr>
              <a:pPr>
                <a:defRPr/>
              </a:pPr>
              <a:t>‹#›</a:t>
            </a:fld>
            <a:endParaRPr lang="en-US" altLang="zh-CN">
              <a:solidFill>
                <a:prstClr val="black">
                  <a:lumMod val="65000"/>
                  <a:lumOff val="35000"/>
                </a:prstClr>
              </a:solidFill>
            </a:endParaRPr>
          </a:p>
        </p:txBody>
      </p:sp>
    </p:spTree>
    <p:extLst>
      <p:ext uri="{BB962C8B-B14F-4D97-AF65-F5344CB8AC3E}">
        <p14:creationId xmlns:p14="http://schemas.microsoft.com/office/powerpoint/2010/main" val="3517176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29142" y="2130432"/>
            <a:ext cx="826357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58281" y="3886200"/>
            <a:ext cx="68052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0805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3681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67960" y="4406907"/>
            <a:ext cx="8263573"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67960" y="2906713"/>
            <a:ext cx="826357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2673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86096" y="1600206"/>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41940" y="1600206"/>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324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16473" y="1600206"/>
            <a:ext cx="45706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249124" y="1600206"/>
            <a:ext cx="45706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DB861FC5-B9E3-4156-BB46-D113E068CFEF}"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31945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6096"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86096"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938568"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938568"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2141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5730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6316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86096" y="273050"/>
            <a:ext cx="319842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00973" y="273057"/>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86096" y="1435103"/>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5834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05551" y="4800600"/>
            <a:ext cx="583311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2767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8640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48341" y="274645"/>
            <a:ext cx="2187416"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86092" y="274645"/>
            <a:ext cx="6400218"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874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29142" y="609600"/>
            <a:ext cx="8263573"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729142" y="1981200"/>
            <a:ext cx="4050771"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941940" y="1981200"/>
            <a:ext cx="4050771"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941940" y="4114800"/>
            <a:ext cx="4050771"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7ECAFD-EBE1-45FD-A0F3-0A7D7BEA0B0C}" type="slidenum">
              <a:rPr lang="en-US" altLang="zh-CN">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2635589276"/>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29142" y="609600"/>
            <a:ext cx="8263573"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729142" y="1981200"/>
            <a:ext cx="4050771"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41940" y="1981200"/>
            <a:ext cx="4050771"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201DFC-A3A3-44A3-9DA5-17EA26F97700}" type="slidenum">
              <a:rPr lang="en-US" altLang="zh-CN">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317474239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86101" y="274638"/>
            <a:ext cx="874966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6097"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86097"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938574"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938574"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5078BF07-F366-44BC-B684-BAE5CC076E81}"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371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C925B5F-6FF4-491E-AE91-977C24664DF3}"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7499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8702FEAB-D961-41D6-AD63-524993F90D3E}"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762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86096" y="273050"/>
            <a:ext cx="319842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00973" y="273067"/>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86096" y="1435103"/>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73E33793-DF78-437B-A0C0-7C1AECC0E6AF}"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4884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05551" y="4800600"/>
            <a:ext cx="583311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B7C0D63B-696D-48D4-B002-F37CBA431213}"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9642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88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86101" y="274638"/>
            <a:ext cx="8749665"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6101" y="1600206"/>
            <a:ext cx="8749665"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86092" y="6356367"/>
            <a:ext cx="22684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zh-CN">
              <a:solidFill>
                <a:srgbClr val="000000"/>
              </a:solidFill>
            </a:endParaRPr>
          </a:p>
        </p:txBody>
      </p:sp>
      <p:sp>
        <p:nvSpPr>
          <p:cNvPr id="5" name="页脚占位符 4"/>
          <p:cNvSpPr>
            <a:spLocks noGrp="1"/>
          </p:cNvSpPr>
          <p:nvPr>
            <p:ph type="ftr" sz="quarter" idx="3"/>
          </p:nvPr>
        </p:nvSpPr>
        <p:spPr>
          <a:xfrm>
            <a:off x="3321632" y="6356367"/>
            <a:ext cx="30785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zh-CN">
              <a:solidFill>
                <a:srgbClr val="000000"/>
              </a:solidFill>
            </a:endParaRPr>
          </a:p>
        </p:txBody>
      </p:sp>
      <p:sp>
        <p:nvSpPr>
          <p:cNvPr id="6" name="灯片编号占位符 5"/>
          <p:cNvSpPr>
            <a:spLocks noGrp="1"/>
          </p:cNvSpPr>
          <p:nvPr>
            <p:ph type="sldNum" sz="quarter" idx="4"/>
          </p:nvPr>
        </p:nvSpPr>
        <p:spPr>
          <a:xfrm>
            <a:off x="6967327" y="6356367"/>
            <a:ext cx="2268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58F97C4-824C-47CB-9B0A-EE693BDD1EA5}"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0489969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alphaModFix amt="88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20265" y="685800"/>
            <a:ext cx="90813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Rot="1" noChangeArrowheads="1"/>
          </p:cNvSpPr>
          <p:nvPr>
            <p:ph type="body" idx="1"/>
          </p:nvPr>
        </p:nvSpPr>
        <p:spPr bwMode="auto">
          <a:xfrm>
            <a:off x="324062" y="1981200"/>
            <a:ext cx="908005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6" name="Rectangle 4"/>
          <p:cNvSpPr>
            <a:spLocks noGrp="1" noChangeArrowheads="1"/>
          </p:cNvSpPr>
          <p:nvPr>
            <p:ph type="dt" sz="half" idx="2"/>
          </p:nvPr>
        </p:nvSpPr>
        <p:spPr bwMode="auto">
          <a:xfrm>
            <a:off x="320264" y="6019800"/>
            <a:ext cx="243426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zh-CN" altLang="zh-CN">
              <a:solidFill>
                <a:srgbClr val="0033CC"/>
              </a:solidFill>
            </a:endParaRPr>
          </a:p>
        </p:txBody>
      </p:sp>
      <p:sp>
        <p:nvSpPr>
          <p:cNvPr id="3077" name="Rectangle 5"/>
          <p:cNvSpPr>
            <a:spLocks noGrp="1" noChangeArrowheads="1"/>
          </p:cNvSpPr>
          <p:nvPr>
            <p:ph type="ftr" sz="quarter" idx="3"/>
          </p:nvPr>
        </p:nvSpPr>
        <p:spPr bwMode="auto">
          <a:xfrm>
            <a:off x="3321632" y="6019800"/>
            <a:ext cx="307858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zh-CN" altLang="zh-CN">
              <a:solidFill>
                <a:srgbClr val="0033CC"/>
              </a:solidFill>
            </a:endParaRPr>
          </a:p>
        </p:txBody>
      </p:sp>
      <p:sp>
        <p:nvSpPr>
          <p:cNvPr id="3078" name="Rectangle 6"/>
          <p:cNvSpPr>
            <a:spLocks noGrp="1" noChangeArrowheads="1"/>
          </p:cNvSpPr>
          <p:nvPr>
            <p:ph type="sldNum" sz="quarter" idx="4"/>
          </p:nvPr>
        </p:nvSpPr>
        <p:spPr bwMode="auto">
          <a:xfrm>
            <a:off x="6967326" y="6019800"/>
            <a:ext cx="243426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98FA000-5049-471D-BBE2-132A74ADD3AB}" type="slidenum">
              <a:rPr lang="zh-CN" altLang="zh-CN" smtClean="0">
                <a:solidFill>
                  <a:srgbClr val="0033CC"/>
                </a:solidFill>
              </a:rPr>
              <a:pPr fontAlgn="base">
                <a:spcBef>
                  <a:spcPct val="0"/>
                </a:spcBef>
                <a:spcAft>
                  <a:spcPct val="0"/>
                </a:spcAft>
              </a:pPr>
              <a:t>‹#›</a:t>
            </a:fld>
            <a:endParaRPr lang="zh-CN" altLang="zh-CN" smtClean="0">
              <a:solidFill>
                <a:srgbClr val="0033CC"/>
              </a:solidFill>
            </a:endParaRPr>
          </a:p>
        </p:txBody>
      </p:sp>
    </p:spTree>
    <p:extLst>
      <p:ext uri="{BB962C8B-B14F-4D97-AF65-F5344CB8AC3E}">
        <p14:creationId xmlns:p14="http://schemas.microsoft.com/office/powerpoint/2010/main" val="7240936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8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98" y="0"/>
            <a:ext cx="8749665" cy="1600200"/>
          </a:xfrm>
          <a:prstGeom prst="rect">
            <a:avLst/>
          </a:prstGeom>
        </p:spPr>
        <p:txBody>
          <a:bodyPr vert="horz" lIns="91440" tIns="45720" rIns="91440" bIns="45720" rtlCol="0" anchor="b">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86098" y="1600206"/>
            <a:ext cx="8749665"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2"/>
          </p:nvPr>
        </p:nvSpPr>
        <p:spPr>
          <a:xfrm>
            <a:off x="6765481" y="6356363"/>
            <a:ext cx="2217797"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ltLang="zh-CN">
              <a:solidFill>
                <a:prstClr val="black">
                  <a:lumMod val="65000"/>
                  <a:lumOff val="35000"/>
                </a:prstClr>
              </a:solidFill>
            </a:endParaRPr>
          </a:p>
        </p:txBody>
      </p:sp>
      <p:sp>
        <p:nvSpPr>
          <p:cNvPr id="5" name="Footer Placeholder 4"/>
          <p:cNvSpPr>
            <a:spLocks noGrp="1"/>
          </p:cNvSpPr>
          <p:nvPr>
            <p:ph type="ftr" sz="quarter" idx="3"/>
          </p:nvPr>
        </p:nvSpPr>
        <p:spPr>
          <a:xfrm>
            <a:off x="700827" y="6356363"/>
            <a:ext cx="3027951"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ltLang="zh-CN">
              <a:solidFill>
                <a:prstClr val="black">
                  <a:lumMod val="65000"/>
                  <a:lumOff val="35000"/>
                </a:prstClr>
              </a:solidFill>
            </a:endParaRPr>
          </a:p>
        </p:txBody>
      </p:sp>
      <p:sp>
        <p:nvSpPr>
          <p:cNvPr id="6" name="Slide Number Placeholder 5"/>
          <p:cNvSpPr>
            <a:spLocks noGrp="1"/>
          </p:cNvSpPr>
          <p:nvPr>
            <p:ph type="sldNum" sz="quarter" idx="4"/>
          </p:nvPr>
        </p:nvSpPr>
        <p:spPr>
          <a:xfrm>
            <a:off x="9083171" y="6356363"/>
            <a:ext cx="597489"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E8516BC5-ADE5-4C99-8511-40D65489DB1C}" type="slidenum">
              <a:rPr lang="en-US" altLang="zh-CN" smtClean="0">
                <a:solidFill>
                  <a:prstClr val="black">
                    <a:lumMod val="65000"/>
                    <a:lumOff val="35000"/>
                  </a:prstClr>
                </a:solidFill>
              </a:rPr>
              <a:pPr fontAlgn="base">
                <a:spcBef>
                  <a:spcPct val="0"/>
                </a:spcBef>
                <a:spcAft>
                  <a:spcPct val="0"/>
                </a:spcAft>
                <a:defRPr/>
              </a:pPr>
              <a:t>‹#›</a:t>
            </a:fld>
            <a:endParaRPr lang="en-US" altLang="zh-CN">
              <a:solidFill>
                <a:prstClr val="black">
                  <a:lumMod val="65000"/>
                  <a:lumOff val="35000"/>
                </a:prstClr>
              </a:solidFill>
            </a:endParaRPr>
          </a:p>
        </p:txBody>
      </p:sp>
      <p:sp>
        <p:nvSpPr>
          <p:cNvPr id="7" name="Oval 6"/>
          <p:cNvSpPr/>
          <p:nvPr/>
        </p:nvSpPr>
        <p:spPr>
          <a:xfrm>
            <a:off x="8992244" y="6499384"/>
            <a:ext cx="90130"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605089" y="6499384"/>
            <a:ext cx="90130"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8531047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88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86096" y="274638"/>
            <a:ext cx="8749665"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6096" y="1600206"/>
            <a:ext cx="8749665"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86092" y="6356357"/>
            <a:ext cx="22684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B1E8A-FC6A-4388-950A-EC77842C54C6}" type="datetimeFigureOut">
              <a:rPr lang="zh-CN" altLang="en-US" smtClean="0">
                <a:solidFill>
                  <a:prstClr val="black">
                    <a:tint val="75000"/>
                  </a:prstClr>
                </a:solidFill>
              </a:rPr>
              <a:pPr/>
              <a:t>2017/11/16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321632" y="6356357"/>
            <a:ext cx="30785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967326" y="6356357"/>
            <a:ext cx="2268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E6210-1F25-4383-A8B9-9EE085C8179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39538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2.bin"/><Relationship Id="rId4" Type="http://schemas.openxmlformats.org/officeDocument/2006/relationships/image" Target="../media/image30.wmf"/><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gif"/><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hyperlink" Target="&#22797;&#20852;.M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slide" Target="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slide" Target="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8.gif"/><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http://www.czwh.net/qiubaizhuanji/shengping/liwankuanglan/200410300076_3240.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idx="4294967295"/>
          </p:nvPr>
        </p:nvSpPr>
        <p:spPr>
          <a:xfrm>
            <a:off x="266679" y="1052740"/>
            <a:ext cx="9034907" cy="1366837"/>
          </a:xfrm>
        </p:spPr>
        <p:txBody>
          <a:bodyPr>
            <a:noAutofit/>
          </a:bodyPr>
          <a:lstStyle/>
          <a:p>
            <a:r>
              <a:rPr lang="zh-CN" altLang="en-US" sz="2800" b="1" dirty="0" smtClean="0"/>
              <a:t>材料：毛泽东曾对一位来访的外国同志说：“</a:t>
            </a:r>
            <a:r>
              <a:rPr lang="en-US" altLang="zh-CN" sz="2800" b="1" dirty="0" smtClean="0"/>
              <a:t>……1927</a:t>
            </a:r>
            <a:r>
              <a:rPr lang="zh-CN" altLang="en-US" sz="2800" b="1" dirty="0" smtClean="0"/>
              <a:t>年，老蒋够厉害啦！</a:t>
            </a:r>
            <a:r>
              <a:rPr lang="zh-CN" altLang="en-US" sz="2800" b="1" u="sng" dirty="0" smtClean="0">
                <a:solidFill>
                  <a:srgbClr val="FF0000"/>
                </a:solidFill>
              </a:rPr>
              <a:t>他把我们像鸡蛋一样地摔在地上。</a:t>
            </a:r>
            <a:r>
              <a:rPr lang="zh-CN" altLang="en-US" sz="2800" b="1" dirty="0" smtClean="0"/>
              <a:t>可他没想到，当时国外的许多智者也没想到，</a:t>
            </a:r>
            <a:r>
              <a:rPr lang="zh-CN" altLang="en-US" sz="2800" b="1" dirty="0" smtClean="0">
                <a:solidFill>
                  <a:srgbClr val="FF0000"/>
                </a:solidFill>
              </a:rPr>
              <a:t>我们还会孵出小鸡来</a:t>
            </a:r>
            <a:r>
              <a:rPr lang="zh-CN" altLang="en-US" sz="2800" b="1" dirty="0" smtClean="0"/>
              <a:t>！”</a:t>
            </a:r>
          </a:p>
          <a:p>
            <a:endParaRPr lang="zh-CN" altLang="en-US" sz="2800" b="1" dirty="0" smtClean="0">
              <a:solidFill>
                <a:srgbClr val="0000FF"/>
              </a:solidFill>
            </a:endParaRPr>
          </a:p>
        </p:txBody>
      </p:sp>
      <p:sp>
        <p:nvSpPr>
          <p:cNvPr id="5123" name="Text Box 6"/>
          <p:cNvSpPr txBox="1">
            <a:spLocks noChangeArrowheads="1"/>
          </p:cNvSpPr>
          <p:nvPr/>
        </p:nvSpPr>
        <p:spPr bwMode="auto">
          <a:xfrm>
            <a:off x="0" y="2781625"/>
            <a:ext cx="96639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u="sng">
                <a:solidFill>
                  <a:schemeClr val="tx1"/>
                </a:solidFill>
                <a:latin typeface="Arial" pitchFamily="34" charset="0"/>
                <a:ea typeface="宋体" pitchFamily="2" charset="-122"/>
              </a:defRPr>
            </a:lvl1pPr>
            <a:lvl2pPr marL="742950" indent="-285750" eaLnBrk="0" hangingPunct="0">
              <a:defRPr sz="2800" u="sng">
                <a:solidFill>
                  <a:schemeClr val="tx1"/>
                </a:solidFill>
                <a:latin typeface="Arial" pitchFamily="34" charset="0"/>
                <a:ea typeface="宋体" pitchFamily="2" charset="-122"/>
              </a:defRPr>
            </a:lvl2pPr>
            <a:lvl3pPr marL="1143000" indent="-228600" eaLnBrk="0" hangingPunct="0">
              <a:defRPr sz="2800" u="sng">
                <a:solidFill>
                  <a:schemeClr val="tx1"/>
                </a:solidFill>
                <a:latin typeface="Arial" pitchFamily="34" charset="0"/>
                <a:ea typeface="宋体" pitchFamily="2" charset="-122"/>
              </a:defRPr>
            </a:lvl3pPr>
            <a:lvl4pPr marL="1600200" indent="-228600" eaLnBrk="0" hangingPunct="0">
              <a:defRPr sz="2800" u="sng">
                <a:solidFill>
                  <a:schemeClr val="tx1"/>
                </a:solidFill>
                <a:latin typeface="Arial" pitchFamily="34" charset="0"/>
                <a:ea typeface="宋体" pitchFamily="2" charset="-122"/>
              </a:defRPr>
            </a:lvl4pPr>
            <a:lvl5pPr marL="2057400" indent="-228600" eaLnBrk="0" hangingPunct="0">
              <a:defRPr sz="2800" u="sng">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9pPr>
          </a:lstStyle>
          <a:p>
            <a:pPr algn="l" eaLnBrk="1" hangingPunct="1"/>
            <a:r>
              <a:rPr lang="en-US" altLang="zh-CN" b="1" u="none" dirty="0" smtClean="0">
                <a:latin typeface="宋体" pitchFamily="2" charset="-122"/>
              </a:rPr>
              <a:t>1</a:t>
            </a:r>
            <a:r>
              <a:rPr lang="zh-CN" altLang="en-US" b="1" u="none" dirty="0" smtClean="0">
                <a:latin typeface="宋体" pitchFamily="2" charset="-122"/>
              </a:rPr>
              <a:t>、回答</a:t>
            </a:r>
            <a:r>
              <a:rPr lang="zh-CN" altLang="en-US" b="1" u="none" dirty="0">
                <a:latin typeface="宋体" pitchFamily="2" charset="-122"/>
              </a:rPr>
              <a:t>：“把我们像鸡蛋一样地摔在地上”指什么历史事实？</a:t>
            </a:r>
          </a:p>
        </p:txBody>
      </p:sp>
      <p:sp>
        <p:nvSpPr>
          <p:cNvPr id="5124" name="Rectangle 7"/>
          <p:cNvSpPr>
            <a:spLocks noGrp="1" noChangeArrowheads="1"/>
          </p:cNvSpPr>
          <p:nvPr/>
        </p:nvSpPr>
        <p:spPr bwMode="auto">
          <a:xfrm>
            <a:off x="522873" y="3452599"/>
            <a:ext cx="8742714" cy="12239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lgn="l" eaLnBrk="0" hangingPunct="0">
              <a:spcBef>
                <a:spcPct val="20000"/>
              </a:spcBef>
              <a:buFont typeface="Arial" pitchFamily="34" charset="0"/>
              <a:buChar char="•"/>
            </a:pPr>
            <a:r>
              <a:rPr lang="en-US" altLang="zh-CN" sz="3200" b="1" u="none" dirty="0">
                <a:solidFill>
                  <a:srgbClr val="0000FF"/>
                </a:solidFill>
                <a:latin typeface="宋体" pitchFamily="2" charset="-122"/>
              </a:rPr>
              <a:t>1927</a:t>
            </a:r>
            <a:r>
              <a:rPr lang="zh-CN" altLang="en-US" sz="3200" b="1" u="none" dirty="0">
                <a:solidFill>
                  <a:srgbClr val="0000FF"/>
                </a:solidFill>
                <a:latin typeface="宋体" pitchFamily="2" charset="-122"/>
              </a:rPr>
              <a:t>年大革命失败，国民党反动派大肆屠杀共产党人和革命群众，中国革命面临严重危机。</a:t>
            </a:r>
          </a:p>
        </p:txBody>
      </p:sp>
      <p:sp>
        <p:nvSpPr>
          <p:cNvPr id="5125" name="Rectangle 11"/>
          <p:cNvSpPr>
            <a:spLocks noChangeArrowheads="1"/>
          </p:cNvSpPr>
          <p:nvPr/>
        </p:nvSpPr>
        <p:spPr bwMode="auto">
          <a:xfrm>
            <a:off x="232371" y="4941174"/>
            <a:ext cx="9033219" cy="138499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pPr>
            <a:r>
              <a:rPr lang="en-US" altLang="zh-CN" sz="2800" b="1" u="none" dirty="0" smtClean="0"/>
              <a:t>2</a:t>
            </a:r>
            <a:r>
              <a:rPr lang="zh-CN" altLang="en-US" sz="2800" b="1" u="none" dirty="0" smtClean="0"/>
              <a:t>、他</a:t>
            </a:r>
            <a:r>
              <a:rPr lang="zh-CN" altLang="en-US" sz="2800" b="1" u="none" dirty="0"/>
              <a:t>又说“我们还会孵出小鸡来”，是如何孵出小鸡来的</a:t>
            </a:r>
            <a:r>
              <a:rPr lang="zh-CN" altLang="en-US" sz="2800" b="1" u="none" dirty="0" smtClean="0"/>
              <a:t>？</a:t>
            </a:r>
            <a:r>
              <a:rPr lang="zh-CN" altLang="en-US" sz="2800" b="1" dirty="0" smtClean="0">
                <a:solidFill>
                  <a:srgbClr val="0000FF"/>
                </a:solidFill>
              </a:rPr>
              <a:t>中国共产党</a:t>
            </a:r>
            <a:r>
              <a:rPr lang="zh-CN" altLang="en-US" sz="2800" b="1" dirty="0">
                <a:solidFill>
                  <a:srgbClr val="0000FF"/>
                </a:solidFill>
              </a:rPr>
              <a:t>是如何摆脱革命危机，使民主革命重新走向高潮的呢？</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625" b="5117"/>
          <a:stretch/>
        </p:blipFill>
        <p:spPr bwMode="auto">
          <a:xfrm>
            <a:off x="-1730" y="-99392"/>
            <a:ext cx="9723580" cy="504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406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lide(fromBottom)">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iterate type="lt">
                                    <p:tmAbs val="0"/>
                                  </p:iterate>
                                  <p:childTnLst>
                                    <p:set>
                                      <p:cBhvr>
                                        <p:cTn id="11" dur="1" fill="hold">
                                          <p:stCondLst>
                                            <p:cond delay="0"/>
                                          </p:stCondLst>
                                        </p:cTn>
                                        <p:tgtEl>
                                          <p:spTgt spid="5125">
                                            <p:txEl>
                                              <p:pRg st="0" end="0"/>
                                            </p:txEl>
                                          </p:spTgt>
                                        </p:tgtEl>
                                        <p:attrNameLst>
                                          <p:attrName>style.visibility</p:attrName>
                                        </p:attrNameLst>
                                      </p:cBhvr>
                                      <p:to>
                                        <p:strVal val="visible"/>
                                      </p:to>
                                    </p:set>
                                    <p:anim calcmode="lin" valueType="num">
                                      <p:cBhvr additive="base">
                                        <p:cTn id="12" dur="500" fill="hold"/>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750" fill="hold"/>
                                        <p:tgtEl>
                                          <p:spTgt spid="1026"/>
                                        </p:tgtEl>
                                        <p:attrNameLst>
                                          <p:attrName>ppt_x</p:attrName>
                                        </p:attrNameLst>
                                      </p:cBhvr>
                                      <p:tavLst>
                                        <p:tav tm="0">
                                          <p:val>
                                            <p:strVal val="0-#ppt_w/2"/>
                                          </p:val>
                                        </p:tav>
                                        <p:tav tm="100000">
                                          <p:val>
                                            <p:strVal val="#ppt_x"/>
                                          </p:val>
                                        </p:tav>
                                      </p:tavLst>
                                    </p:anim>
                                    <p:anim calcmode="lin" valueType="num">
                                      <p:cBhvr additive="base">
                                        <p:cTn id="19" dur="75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ldLvl="0" animBg="1" autoUpdateAnimBg="0"/>
      <p:bldP spid="5125" grpId="0" build="allAtOnce"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750951" y="1662184"/>
            <a:ext cx="8219948" cy="5393460"/>
            <a:chOff x="779077" y="1515340"/>
            <a:chExt cx="8219948" cy="5393460"/>
          </a:xfrm>
        </p:grpSpPr>
        <p:sp>
          <p:nvSpPr>
            <p:cNvPr id="5" name="Line 2"/>
            <p:cNvSpPr>
              <a:spLocks noChangeShapeType="1"/>
            </p:cNvSpPr>
            <p:nvPr/>
          </p:nvSpPr>
          <p:spPr bwMode="auto">
            <a:xfrm>
              <a:off x="1815507" y="1548964"/>
              <a:ext cx="25889" cy="5035535"/>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zh-CN" altLang="en-US"/>
            </a:p>
          </p:txBody>
        </p:sp>
        <p:sp>
          <p:nvSpPr>
            <p:cNvPr id="6" name="Text Box 3"/>
            <p:cNvSpPr txBox="1">
              <a:spLocks noChangeArrowheads="1"/>
            </p:cNvSpPr>
            <p:nvPr/>
          </p:nvSpPr>
          <p:spPr bwMode="auto">
            <a:xfrm>
              <a:off x="958757" y="2579524"/>
              <a:ext cx="677108" cy="349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ts val="1200"/>
                </a:spcBef>
              </a:pPr>
              <a:r>
                <a:rPr kumimoji="1" lang="zh-CN" altLang="en-US" dirty="0">
                  <a:latin typeface="黑体" pitchFamily="49" charset="-122"/>
                  <a:ea typeface="黑体" pitchFamily="49" charset="-122"/>
                </a:rPr>
                <a:t> </a:t>
              </a:r>
              <a:r>
                <a:rPr kumimoji="1" lang="zh-CN" altLang="en-US" b="1" dirty="0" smtClean="0">
                  <a:solidFill>
                    <a:srgbClr val="EC0000"/>
                  </a:solidFill>
                  <a:latin typeface="黑体" pitchFamily="49" charset="-122"/>
                  <a:ea typeface="黑体" pitchFamily="49" charset="-122"/>
                </a:rPr>
                <a:t>国  民 大 革 </a:t>
              </a:r>
              <a:r>
                <a:rPr kumimoji="1" lang="zh-CN" altLang="en-US" b="1" dirty="0">
                  <a:solidFill>
                    <a:srgbClr val="EC0000"/>
                  </a:solidFill>
                  <a:latin typeface="黑体" pitchFamily="49" charset="-122"/>
                  <a:ea typeface="黑体" pitchFamily="49" charset="-122"/>
                </a:rPr>
                <a:t>命</a:t>
              </a:r>
            </a:p>
          </p:txBody>
        </p:sp>
        <p:sp>
          <p:nvSpPr>
            <p:cNvPr id="7" name="Line 4"/>
            <p:cNvSpPr>
              <a:spLocks noChangeShapeType="1"/>
            </p:cNvSpPr>
            <p:nvPr/>
          </p:nvSpPr>
          <p:spPr bwMode="auto">
            <a:xfrm>
              <a:off x="779077" y="1525041"/>
              <a:ext cx="7944305" cy="23924"/>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zh-CN" altLang="en-US"/>
            </a:p>
          </p:txBody>
        </p:sp>
        <p:sp>
          <p:nvSpPr>
            <p:cNvPr id="8" name="Line 5"/>
            <p:cNvSpPr>
              <a:spLocks noChangeShapeType="1"/>
            </p:cNvSpPr>
            <p:nvPr/>
          </p:nvSpPr>
          <p:spPr bwMode="auto">
            <a:xfrm>
              <a:off x="779077" y="1981449"/>
              <a:ext cx="7944305"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zh-CN" altLang="en-US"/>
            </a:p>
          </p:txBody>
        </p:sp>
        <p:sp>
          <p:nvSpPr>
            <p:cNvPr id="9" name="Line 6"/>
            <p:cNvSpPr>
              <a:spLocks noChangeShapeType="1"/>
            </p:cNvSpPr>
            <p:nvPr/>
          </p:nvSpPr>
          <p:spPr bwMode="auto">
            <a:xfrm>
              <a:off x="821270" y="6528029"/>
              <a:ext cx="7903635"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zh-CN" altLang="en-US"/>
            </a:p>
          </p:txBody>
        </p:sp>
        <p:sp>
          <p:nvSpPr>
            <p:cNvPr id="10" name="Line 7"/>
            <p:cNvSpPr>
              <a:spLocks noChangeShapeType="1"/>
            </p:cNvSpPr>
            <p:nvPr/>
          </p:nvSpPr>
          <p:spPr bwMode="auto">
            <a:xfrm>
              <a:off x="8723382" y="1548964"/>
              <a:ext cx="1522" cy="5019007"/>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endParaRPr lang="zh-CN" altLang="en-US"/>
            </a:p>
          </p:txBody>
        </p:sp>
        <p:sp>
          <p:nvSpPr>
            <p:cNvPr id="11" name="Text Box 8"/>
            <p:cNvSpPr txBox="1">
              <a:spLocks noChangeArrowheads="1"/>
            </p:cNvSpPr>
            <p:nvPr/>
          </p:nvSpPr>
          <p:spPr bwMode="auto">
            <a:xfrm>
              <a:off x="6582183" y="3985470"/>
              <a:ext cx="2416842" cy="114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kumimoji="1" lang="zh-CN" altLang="en-US" sz="4000" b="1">
                  <a:solidFill>
                    <a:srgbClr val="FF0000"/>
                  </a:solidFill>
                  <a:latin typeface="黑体" pitchFamily="49" charset="-122"/>
                  <a:ea typeface="黑体" pitchFamily="49" charset="-122"/>
                </a:rPr>
                <a:t>阶级矛盾</a:t>
              </a:r>
            </a:p>
          </p:txBody>
        </p:sp>
        <p:sp>
          <p:nvSpPr>
            <p:cNvPr id="12" name="Text Box 14"/>
            <p:cNvSpPr txBox="1">
              <a:spLocks noChangeArrowheads="1"/>
            </p:cNvSpPr>
            <p:nvPr/>
          </p:nvSpPr>
          <p:spPr bwMode="auto">
            <a:xfrm>
              <a:off x="2989661" y="2112295"/>
              <a:ext cx="730992" cy="669385"/>
            </a:xfrm>
            <a:prstGeom prst="rect">
              <a:avLst/>
            </a:prstGeom>
            <a:solidFill>
              <a:srgbClr val="FF0000"/>
            </a:solidFill>
            <a:ln w="9525">
              <a:solidFill>
                <a:srgbClr val="E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kumimoji="1" lang="zh-CN" altLang="en-US" sz="4400" b="1">
                  <a:solidFill>
                    <a:srgbClr val="000000"/>
                  </a:solidFill>
                  <a:latin typeface="黑体" pitchFamily="49" charset="-122"/>
                  <a:ea typeface="黑体" pitchFamily="49" charset="-122"/>
                </a:rPr>
                <a:t>共</a:t>
              </a:r>
              <a:endParaRPr kumimoji="1" lang="zh-CN" altLang="en-US" sz="2400">
                <a:solidFill>
                  <a:srgbClr val="000000"/>
                </a:solidFill>
                <a:latin typeface="黑体" pitchFamily="49" charset="-122"/>
                <a:ea typeface="黑体" pitchFamily="49" charset="-122"/>
              </a:endParaRPr>
            </a:p>
          </p:txBody>
        </p:sp>
        <p:sp>
          <p:nvSpPr>
            <p:cNvPr id="13" name="Text Box 15"/>
            <p:cNvSpPr txBox="1">
              <a:spLocks noChangeArrowheads="1"/>
            </p:cNvSpPr>
            <p:nvPr/>
          </p:nvSpPr>
          <p:spPr bwMode="auto">
            <a:xfrm>
              <a:off x="2989661" y="5860022"/>
              <a:ext cx="730992" cy="668008"/>
            </a:xfrm>
            <a:prstGeom prst="rect">
              <a:avLst/>
            </a:prstGeom>
            <a:solidFill>
              <a:srgbClr val="FF99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kumimoji="1" lang="zh-CN" altLang="en-US" sz="4400" b="1">
                  <a:solidFill>
                    <a:srgbClr val="000000"/>
                  </a:solidFill>
                  <a:latin typeface="黑体" pitchFamily="49" charset="-122"/>
                  <a:ea typeface="黑体" pitchFamily="49" charset="-122"/>
                </a:rPr>
                <a:t>国</a:t>
              </a:r>
              <a:endParaRPr kumimoji="1" lang="zh-CN" altLang="en-US" sz="2400" b="1">
                <a:solidFill>
                  <a:srgbClr val="000000"/>
                </a:solidFill>
                <a:latin typeface="黑体" pitchFamily="49" charset="-122"/>
                <a:ea typeface="黑体" pitchFamily="49" charset="-122"/>
              </a:endParaRPr>
            </a:p>
          </p:txBody>
        </p:sp>
        <p:sp>
          <p:nvSpPr>
            <p:cNvPr id="14" name="Text Box 16"/>
            <p:cNvSpPr txBox="1">
              <a:spLocks noChangeArrowheads="1"/>
            </p:cNvSpPr>
            <p:nvPr/>
          </p:nvSpPr>
          <p:spPr bwMode="auto">
            <a:xfrm>
              <a:off x="3818119" y="2112295"/>
              <a:ext cx="3478304" cy="9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kumimoji="1" lang="zh-CN" altLang="en-US" b="1">
                  <a:solidFill>
                    <a:srgbClr val="EC0000"/>
                  </a:solidFill>
                  <a:latin typeface="黑体" pitchFamily="49" charset="-122"/>
                  <a:ea typeface="黑体" pitchFamily="49" charset="-122"/>
                </a:rPr>
                <a:t>红色政权（瑞金）</a:t>
              </a:r>
            </a:p>
          </p:txBody>
        </p:sp>
        <p:sp>
          <p:nvSpPr>
            <p:cNvPr id="15" name="Text Box 17"/>
            <p:cNvSpPr txBox="1">
              <a:spLocks noChangeArrowheads="1"/>
            </p:cNvSpPr>
            <p:nvPr/>
          </p:nvSpPr>
          <p:spPr bwMode="auto">
            <a:xfrm>
              <a:off x="3868376" y="5974342"/>
              <a:ext cx="3473735" cy="9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kumimoji="1" lang="zh-CN" altLang="en-US" b="1">
                  <a:solidFill>
                    <a:srgbClr val="000000"/>
                  </a:solidFill>
                  <a:latin typeface="黑体" pitchFamily="49" charset="-122"/>
                  <a:ea typeface="黑体" pitchFamily="49" charset="-122"/>
                </a:rPr>
                <a:t>国民政府（南京）</a:t>
              </a:r>
            </a:p>
          </p:txBody>
        </p:sp>
        <p:graphicFrame>
          <p:nvGraphicFramePr>
            <p:cNvPr id="16" name="Object 19"/>
            <p:cNvGraphicFramePr>
              <a:graphicFrameLocks noChangeAspect="1"/>
            </p:cNvGraphicFramePr>
            <p:nvPr>
              <p:extLst>
                <p:ext uri="{D42A27DB-BD31-4B8C-83A1-F6EECF244321}">
                  <p14:modId xmlns:p14="http://schemas.microsoft.com/office/powerpoint/2010/main" val="3733114126"/>
                </p:ext>
              </p:extLst>
            </p:nvPr>
          </p:nvGraphicFramePr>
          <p:xfrm>
            <a:off x="4890241" y="2652211"/>
            <a:ext cx="657893" cy="1572916"/>
          </p:xfrm>
          <a:graphic>
            <a:graphicData uri="http://schemas.openxmlformats.org/presentationml/2006/ole">
              <mc:AlternateContent xmlns:mc="http://schemas.openxmlformats.org/markup-compatibility/2006">
                <mc:Choice xmlns:v="urn:schemas-microsoft-com:vml" Requires="v">
                  <p:oleObj spid="_x0000_s2105" name="剪辑" r:id="rId3" imgW="5357813" imgH="3992563" progId="MS_ClipArt_Gallery.2">
                    <p:embed/>
                  </p:oleObj>
                </mc:Choice>
                <mc:Fallback>
                  <p:oleObj name="剪辑" r:id="rId3" imgW="5357813" imgH="39925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241" y="2652211"/>
                          <a:ext cx="657893" cy="157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20"/>
            <p:cNvGraphicFramePr>
              <a:graphicFrameLocks noChangeAspect="1"/>
            </p:cNvGraphicFramePr>
            <p:nvPr>
              <p:extLst>
                <p:ext uri="{D42A27DB-BD31-4B8C-83A1-F6EECF244321}">
                  <p14:modId xmlns:p14="http://schemas.microsoft.com/office/powerpoint/2010/main" val="1417152146"/>
                </p:ext>
              </p:extLst>
            </p:nvPr>
          </p:nvGraphicFramePr>
          <p:xfrm>
            <a:off x="4232348" y="4225127"/>
            <a:ext cx="1169587" cy="1749215"/>
          </p:xfrm>
          <a:graphic>
            <a:graphicData uri="http://schemas.openxmlformats.org/presentationml/2006/ole">
              <mc:AlternateContent xmlns:mc="http://schemas.openxmlformats.org/markup-compatibility/2006">
                <mc:Choice xmlns:v="urn:schemas-microsoft-com:vml" Requires="v">
                  <p:oleObj spid="_x0000_s2106" name="剪辑" r:id="rId5" imgW="3300413" imgH="3376613" progId="MS_ClipArt_Gallery.2">
                    <p:embed/>
                  </p:oleObj>
                </mc:Choice>
                <mc:Fallback>
                  <p:oleObj name="剪辑" r:id="rId5" imgW="3300413" imgH="337661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2348" y="4225127"/>
                          <a:ext cx="1169587" cy="1749215"/>
                        </a:xfrm>
                        <a:prstGeom prst="rect">
                          <a:avLst/>
                        </a:prstGeom>
                        <a:solidFill>
                          <a:srgbClr val="66FFFF"/>
                        </a:solidFill>
                        <a:ln w="9525">
                          <a:solidFill>
                            <a:srgbClr val="66FFFF"/>
                          </a:solidFill>
                          <a:miter lim="800000"/>
                          <a:headEnd/>
                          <a:tailEnd/>
                        </a:ln>
                      </p:spPr>
                    </p:pic>
                  </p:oleObj>
                </mc:Fallback>
              </mc:AlternateContent>
            </a:graphicData>
          </a:graphic>
        </p:graphicFrame>
        <p:graphicFrame>
          <p:nvGraphicFramePr>
            <p:cNvPr id="18" name="Object 21"/>
            <p:cNvGraphicFramePr>
              <a:graphicFrameLocks noChangeAspect="1"/>
            </p:cNvGraphicFramePr>
            <p:nvPr>
              <p:extLst>
                <p:ext uri="{D42A27DB-BD31-4B8C-83A1-F6EECF244321}">
                  <p14:modId xmlns:p14="http://schemas.microsoft.com/office/powerpoint/2010/main" val="3444011343"/>
                </p:ext>
              </p:extLst>
            </p:nvPr>
          </p:nvGraphicFramePr>
          <p:xfrm>
            <a:off x="4232348" y="2652211"/>
            <a:ext cx="584794" cy="1572916"/>
          </p:xfrm>
          <a:graphic>
            <a:graphicData uri="http://schemas.openxmlformats.org/presentationml/2006/ole">
              <mc:AlternateContent xmlns:mc="http://schemas.openxmlformats.org/markup-compatibility/2006">
                <mc:Choice xmlns:v="urn:schemas-microsoft-com:vml" Requires="v">
                  <p:oleObj spid="_x0000_s2107" name="剪辑" r:id="rId7" imgW="5357813" imgH="3992563" progId="MS_ClipArt_Gallery.2">
                    <p:embed/>
                  </p:oleObj>
                </mc:Choice>
                <mc:Fallback>
                  <p:oleObj name="剪辑" r:id="rId7" imgW="5357813" imgH="39925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348" y="2652211"/>
                          <a:ext cx="584794" cy="1572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utoShape 23"/>
            <p:cNvSpPr>
              <a:spLocks noChangeArrowheads="1"/>
            </p:cNvSpPr>
            <p:nvPr/>
          </p:nvSpPr>
          <p:spPr bwMode="auto">
            <a:xfrm>
              <a:off x="6638595" y="2548910"/>
              <a:ext cx="1879258" cy="1127191"/>
            </a:xfrm>
            <a:prstGeom prst="wedgeEllipseCallout">
              <a:avLst>
                <a:gd name="adj1" fmla="val -72870"/>
                <a:gd name="adj2" fmla="val -4565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3200" b="1">
                  <a:solidFill>
                    <a:srgbClr val="000000"/>
                  </a:solidFill>
                  <a:ea typeface="黑体" pitchFamily="49" charset="-122"/>
                </a:rPr>
                <a:t>中国人民</a:t>
              </a:r>
            </a:p>
          </p:txBody>
        </p:sp>
        <p:sp>
          <p:nvSpPr>
            <p:cNvPr id="20" name="AutoShape 24"/>
            <p:cNvSpPr>
              <a:spLocks noChangeArrowheads="1"/>
            </p:cNvSpPr>
            <p:nvPr/>
          </p:nvSpPr>
          <p:spPr bwMode="auto">
            <a:xfrm>
              <a:off x="6547156" y="4771908"/>
              <a:ext cx="2176225" cy="1162489"/>
            </a:xfrm>
            <a:prstGeom prst="wedgeEllipseCallout">
              <a:avLst>
                <a:gd name="adj1" fmla="val -65444"/>
                <a:gd name="adj2" fmla="val 63787"/>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b="1" dirty="0">
                  <a:solidFill>
                    <a:srgbClr val="000000"/>
                  </a:solidFill>
                  <a:ea typeface="黑体" pitchFamily="49" charset="-122"/>
                </a:rPr>
                <a:t>大地主大资产阶级</a:t>
              </a:r>
            </a:p>
          </p:txBody>
        </p:sp>
        <p:sp>
          <p:nvSpPr>
            <p:cNvPr id="21" name="Text Box 25"/>
            <p:cNvSpPr txBox="1">
              <a:spLocks noChangeArrowheads="1"/>
            </p:cNvSpPr>
            <p:nvPr/>
          </p:nvSpPr>
          <p:spPr bwMode="auto">
            <a:xfrm>
              <a:off x="2229736" y="1515340"/>
              <a:ext cx="6219525" cy="50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kumimoji="1" lang="zh-CN" altLang="en-US" b="1" dirty="0">
                  <a:solidFill>
                    <a:srgbClr val="000000"/>
                  </a:solidFill>
                  <a:ea typeface="黑体" pitchFamily="49" charset="-122"/>
                </a:rPr>
                <a:t>国共十年对峙时期概括图示</a:t>
              </a:r>
            </a:p>
          </p:txBody>
        </p:sp>
        <p:sp>
          <p:nvSpPr>
            <p:cNvPr id="22" name="Text Box 26"/>
            <p:cNvSpPr txBox="1">
              <a:spLocks noChangeArrowheads="1"/>
            </p:cNvSpPr>
            <p:nvPr/>
          </p:nvSpPr>
          <p:spPr bwMode="auto">
            <a:xfrm>
              <a:off x="779077" y="1548964"/>
              <a:ext cx="1342618" cy="4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r>
                <a:rPr lang="en-US" altLang="zh-CN" sz="2400" b="1">
                  <a:solidFill>
                    <a:srgbClr val="CC6600"/>
                  </a:solidFill>
                  <a:latin typeface="黑体" pitchFamily="49" charset="-122"/>
                  <a:ea typeface="黑体" pitchFamily="49" charset="-122"/>
                </a:rPr>
                <a:t>1927</a:t>
              </a:r>
              <a:r>
                <a:rPr lang="zh-CN" altLang="en-US" sz="2400" b="1">
                  <a:solidFill>
                    <a:srgbClr val="CC6600"/>
                  </a:solidFill>
                  <a:latin typeface="黑体" pitchFamily="49" charset="-122"/>
                  <a:ea typeface="黑体" pitchFamily="49" charset="-122"/>
                </a:rPr>
                <a:t>年</a:t>
              </a:r>
            </a:p>
          </p:txBody>
        </p:sp>
        <p:sp>
          <p:nvSpPr>
            <p:cNvPr id="23" name="Line 3"/>
            <p:cNvSpPr>
              <a:spLocks noChangeShapeType="1"/>
            </p:cNvSpPr>
            <p:nvPr/>
          </p:nvSpPr>
          <p:spPr bwMode="auto">
            <a:xfrm rot="16200000" flipV="1">
              <a:off x="-1660679" y="4045211"/>
              <a:ext cx="4943824" cy="20073"/>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grpSp>
      <p:grpSp>
        <p:nvGrpSpPr>
          <p:cNvPr id="24" name="组合 23"/>
          <p:cNvGrpSpPr/>
          <p:nvPr/>
        </p:nvGrpSpPr>
        <p:grpSpPr>
          <a:xfrm>
            <a:off x="-101596" y="-54132"/>
            <a:ext cx="10003081" cy="855694"/>
            <a:chOff x="-91744" y="-42815"/>
            <a:chExt cx="9813594" cy="731981"/>
          </a:xfrm>
        </p:grpSpPr>
        <p:pic>
          <p:nvPicPr>
            <p:cNvPr id="25" name="Picture 6" descr="透明卷轴"/>
            <p:cNvPicPr>
              <a:picLocks noChangeAspect="1" noChangeArrowheads="1"/>
            </p:cNvPicPr>
            <p:nvPr/>
          </p:nvPicPr>
          <p:blipFill>
            <a:blip r:embed="rId8" cstate="print"/>
            <a:srcRect l="15050"/>
            <a:stretch>
              <a:fillRect/>
            </a:stretch>
          </p:blipFill>
          <p:spPr bwMode="auto">
            <a:xfrm>
              <a:off x="0" y="-42815"/>
              <a:ext cx="9721850" cy="700451"/>
            </a:xfrm>
            <a:prstGeom prst="rect">
              <a:avLst/>
            </a:prstGeom>
            <a:noFill/>
            <a:ln w="9525">
              <a:noFill/>
              <a:miter lim="800000"/>
              <a:headEnd/>
              <a:tailEnd/>
            </a:ln>
          </p:spPr>
        </p:pic>
        <p:sp>
          <p:nvSpPr>
            <p:cNvPr id="26" name="TextBox 25"/>
            <p:cNvSpPr txBox="1"/>
            <p:nvPr/>
          </p:nvSpPr>
          <p:spPr>
            <a:xfrm>
              <a:off x="-91744" y="-21689"/>
              <a:ext cx="9230235" cy="710855"/>
            </a:xfrm>
            <a:prstGeom prst="rect">
              <a:avLst/>
            </a:prstGeom>
            <a:noFill/>
          </p:spPr>
          <p:txBody>
            <a:bodyPr wrap="square" rtlCol="0">
              <a:spAutoFit/>
            </a:bodyPr>
            <a:lstStyle/>
            <a:p>
              <a:r>
                <a:rPr lang="zh-CN" altLang="en-US" sz="4800" b="1" dirty="0">
                  <a:latin typeface="隶书" pitchFamily="49" charset="-122"/>
                  <a:ea typeface="隶书" pitchFamily="49" charset="-122"/>
                </a:rPr>
                <a:t>三</a:t>
              </a:r>
              <a:r>
                <a:rPr lang="zh-CN" altLang="en-US" sz="4800" b="1" dirty="0" smtClean="0">
                  <a:latin typeface="隶书" pitchFamily="49" charset="-122"/>
                  <a:ea typeface="隶书" pitchFamily="49" charset="-122"/>
                </a:rPr>
                <a:t>、红军长征</a:t>
              </a:r>
              <a:endParaRPr lang="zh-CN" altLang="en-US" sz="4400" b="1" dirty="0">
                <a:solidFill>
                  <a:srgbClr val="FF0000"/>
                </a:solidFill>
                <a:latin typeface="隶书" pitchFamily="49" charset="-122"/>
                <a:ea typeface="隶书" pitchFamily="49" charset="-122"/>
              </a:endParaRPr>
            </a:p>
          </p:txBody>
        </p:sp>
      </p:grpSp>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50" y="1419367"/>
            <a:ext cx="9629100" cy="538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a:off x="46374" y="1124745"/>
            <a:ext cx="9675475"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 Box 4"/>
          <p:cNvSpPr txBox="1">
            <a:spLocks noChangeArrowheads="1"/>
          </p:cNvSpPr>
          <p:nvPr/>
        </p:nvSpPr>
        <p:spPr bwMode="auto">
          <a:xfrm>
            <a:off x="28332" y="1722036"/>
            <a:ext cx="2219981" cy="615553"/>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kumimoji="1" lang="en-US" altLang="zh-CN" sz="4000" b="1" dirty="0" smtClean="0">
                <a:solidFill>
                  <a:srgbClr val="0000FF"/>
                </a:solidFill>
                <a:effectLst>
                  <a:outerShdw blurRad="38100" dist="38100" dir="2700000" algn="tl">
                    <a:srgbClr val="C0C0C0"/>
                  </a:outerShdw>
                </a:effectLst>
                <a:ea typeface="楷体_GB2312" pitchFamily="49" charset="-122"/>
              </a:rPr>
              <a:t>1</a:t>
            </a:r>
            <a:r>
              <a:rPr kumimoji="1" lang="zh-CN" altLang="en-US" sz="4000" b="1" dirty="0" smtClean="0">
                <a:solidFill>
                  <a:srgbClr val="0000FF"/>
                </a:solidFill>
                <a:effectLst>
                  <a:outerShdw blurRad="38100" dist="38100" dir="2700000" algn="tl">
                    <a:srgbClr val="C0C0C0"/>
                  </a:outerShdw>
                </a:effectLst>
                <a:ea typeface="楷体_GB2312" pitchFamily="49" charset="-122"/>
              </a:rPr>
              <a:t>、原因</a:t>
            </a:r>
            <a:r>
              <a:rPr kumimoji="1" lang="zh-CN" altLang="en-US" sz="4000" b="1" dirty="0">
                <a:solidFill>
                  <a:srgbClr val="0000FF"/>
                </a:solidFill>
                <a:effectLst>
                  <a:outerShdw blurRad="38100" dist="38100" dir="2700000" algn="tl">
                    <a:srgbClr val="C0C0C0"/>
                  </a:outerShdw>
                </a:effectLst>
                <a:ea typeface="楷体_GB2312" pitchFamily="49" charset="-122"/>
              </a:rPr>
              <a:t>：</a:t>
            </a:r>
          </a:p>
        </p:txBody>
      </p:sp>
      <p:sp>
        <p:nvSpPr>
          <p:cNvPr id="40" name="Text Box 5"/>
          <p:cNvSpPr txBox="1">
            <a:spLocks noChangeArrowheads="1"/>
          </p:cNvSpPr>
          <p:nvPr/>
        </p:nvSpPr>
        <p:spPr bwMode="auto">
          <a:xfrm>
            <a:off x="2428701" y="2055973"/>
            <a:ext cx="2026772" cy="563231"/>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kumimoji="1" lang="zh-CN" altLang="en-US" sz="3600" b="1" dirty="0">
                <a:solidFill>
                  <a:srgbClr val="FF0000"/>
                </a:solidFill>
                <a:effectLst>
                  <a:outerShdw blurRad="38100" dist="38100" dir="2700000" algn="tl">
                    <a:srgbClr val="C0C0C0"/>
                  </a:outerShdw>
                </a:effectLst>
                <a:ea typeface="楷体_GB2312" pitchFamily="49" charset="-122"/>
              </a:rPr>
              <a:t>根本：</a:t>
            </a:r>
          </a:p>
        </p:txBody>
      </p:sp>
      <p:sp>
        <p:nvSpPr>
          <p:cNvPr id="41" name="Text Box 6"/>
          <p:cNvSpPr txBox="1">
            <a:spLocks noChangeArrowheads="1"/>
          </p:cNvSpPr>
          <p:nvPr/>
        </p:nvSpPr>
        <p:spPr bwMode="auto">
          <a:xfrm>
            <a:off x="2350115" y="1439073"/>
            <a:ext cx="1781103" cy="563231"/>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lang="zh-CN" altLang="en-US" sz="3600" b="1" dirty="0">
                <a:solidFill>
                  <a:srgbClr val="FF0000"/>
                </a:solidFill>
                <a:effectLst>
                  <a:outerShdw blurRad="38100" dist="38100" dir="2700000" algn="tl">
                    <a:srgbClr val="C0C0C0"/>
                  </a:outerShdw>
                </a:effectLst>
                <a:ea typeface="楷体_GB2312" pitchFamily="49" charset="-122"/>
              </a:rPr>
              <a:t>直接：</a:t>
            </a:r>
          </a:p>
        </p:txBody>
      </p:sp>
      <p:sp>
        <p:nvSpPr>
          <p:cNvPr id="42" name="AutoShape 7"/>
          <p:cNvSpPr>
            <a:spLocks/>
          </p:cNvSpPr>
          <p:nvPr/>
        </p:nvSpPr>
        <p:spPr bwMode="auto">
          <a:xfrm>
            <a:off x="2124672" y="1509397"/>
            <a:ext cx="338227" cy="1008995"/>
          </a:xfrm>
          <a:prstGeom prst="leftBrace">
            <a:avLst>
              <a:gd name="adj1" fmla="val 36111"/>
              <a:gd name="adj2" fmla="val 50000"/>
            </a:avLst>
          </a:pr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base">
              <a:spcBef>
                <a:spcPct val="0"/>
              </a:spcBef>
              <a:spcAft>
                <a:spcPct val="0"/>
              </a:spcAft>
            </a:pPr>
            <a:endParaRPr lang="zh-CN" altLang="en-US" sz="1400" smtClean="0">
              <a:solidFill>
                <a:srgbClr val="000000"/>
              </a:solidFill>
            </a:endParaRPr>
          </a:p>
        </p:txBody>
      </p:sp>
      <p:sp>
        <p:nvSpPr>
          <p:cNvPr id="43" name="Text Box 8"/>
          <p:cNvSpPr txBox="1">
            <a:spLocks noChangeArrowheads="1"/>
          </p:cNvSpPr>
          <p:nvPr/>
        </p:nvSpPr>
        <p:spPr bwMode="auto">
          <a:xfrm>
            <a:off x="3699668" y="2082133"/>
            <a:ext cx="5841777" cy="563231"/>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3600" b="1" dirty="0">
                <a:solidFill>
                  <a:srgbClr val="0000FF"/>
                </a:solidFill>
                <a:effectLst>
                  <a:outerShdw blurRad="38100" dist="38100" dir="2700000" algn="tl">
                    <a:srgbClr val="C0C0C0"/>
                  </a:outerShdw>
                </a:effectLst>
                <a:ea typeface="楷体_GB2312" pitchFamily="49" charset="-122"/>
              </a:rPr>
              <a:t>王明“左倾”路线影响</a:t>
            </a:r>
          </a:p>
        </p:txBody>
      </p:sp>
      <p:sp>
        <p:nvSpPr>
          <p:cNvPr id="44" name="Text Box 9"/>
          <p:cNvSpPr txBox="1">
            <a:spLocks noChangeArrowheads="1"/>
          </p:cNvSpPr>
          <p:nvPr/>
        </p:nvSpPr>
        <p:spPr bwMode="auto">
          <a:xfrm>
            <a:off x="3712408" y="1439073"/>
            <a:ext cx="5258491" cy="563231"/>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lang="zh-CN" altLang="en-US" sz="3600" b="1" dirty="0">
                <a:solidFill>
                  <a:srgbClr val="0000FF"/>
                </a:solidFill>
                <a:effectLst>
                  <a:outerShdw blurRad="38100" dist="38100" dir="2700000" algn="tl">
                    <a:srgbClr val="C0C0C0"/>
                  </a:outerShdw>
                </a:effectLst>
                <a:ea typeface="楷体_GB2312" pitchFamily="49" charset="-122"/>
              </a:rPr>
              <a:t>第五次反“围剿”失败</a:t>
            </a:r>
          </a:p>
        </p:txBody>
      </p:sp>
      <p:sp>
        <p:nvSpPr>
          <p:cNvPr id="45" name="Text Box 51"/>
          <p:cNvSpPr txBox="1">
            <a:spLocks noChangeArrowheads="1"/>
          </p:cNvSpPr>
          <p:nvPr/>
        </p:nvSpPr>
        <p:spPr bwMode="auto">
          <a:xfrm>
            <a:off x="241854" y="3902745"/>
            <a:ext cx="8638091" cy="1138773"/>
          </a:xfrm>
          <a:prstGeom prst="rect">
            <a:avLst/>
          </a:prstGeom>
          <a:solidFill>
            <a:srgbClr val="FFFF00"/>
          </a:solidFill>
          <a:ln w="38100" cap="rnd">
            <a:solidFill>
              <a:srgbClr val="FF0000"/>
            </a:solidFill>
            <a:prstDash val="sysDot"/>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4000" b="1" dirty="0">
                <a:solidFill>
                  <a:srgbClr val="080808"/>
                </a:solidFill>
                <a:effectLst>
                  <a:outerShdw blurRad="38100" dist="38100" dir="2700000" algn="tl">
                    <a:srgbClr val="FFFFFF"/>
                  </a:outerShdw>
                </a:effectLst>
                <a:latin typeface="楷体_GB2312" pitchFamily="49" charset="-122"/>
                <a:ea typeface="楷体_GB2312" pitchFamily="49" charset="-122"/>
              </a:rPr>
              <a:t>进攻中的冒险主义防御中的保守主义退却中的逃跑主义</a:t>
            </a:r>
          </a:p>
        </p:txBody>
      </p:sp>
      <p:sp>
        <p:nvSpPr>
          <p:cNvPr id="46" name="Text Box 52"/>
          <p:cNvSpPr txBox="1">
            <a:spLocks noChangeArrowheads="1"/>
          </p:cNvSpPr>
          <p:nvPr/>
        </p:nvSpPr>
        <p:spPr bwMode="auto">
          <a:xfrm>
            <a:off x="241853" y="3009792"/>
            <a:ext cx="8638091" cy="615553"/>
          </a:xfrm>
          <a:prstGeom prst="rect">
            <a:avLst/>
          </a:prstGeom>
          <a:solidFill>
            <a:srgbClr val="FFFF00"/>
          </a:solidFill>
          <a:ln w="38100" cap="rnd">
            <a:solidFill>
              <a:srgbClr val="FF0000"/>
            </a:solidFill>
            <a:prstDash val="sysDot"/>
            <a:miter lim="800000"/>
            <a:headEnd/>
            <a:tailEnd/>
          </a:ln>
          <a:effectLst/>
        </p:spPr>
        <p:txBody>
          <a:bodyPr wrap="square">
            <a:spAutoFit/>
          </a:bodyPr>
          <a:lstStyle/>
          <a:p>
            <a:pPr fontAlgn="base">
              <a:lnSpc>
                <a:spcPct val="85000"/>
              </a:lnSpc>
              <a:spcBef>
                <a:spcPct val="50000"/>
              </a:spcBef>
              <a:spcAft>
                <a:spcPct val="0"/>
              </a:spcAft>
              <a:defRPr/>
            </a:pPr>
            <a:r>
              <a:rPr kumimoji="1" lang="en-US" altLang="zh-CN" sz="4000" b="1" dirty="0">
                <a:solidFill>
                  <a:srgbClr val="080808"/>
                </a:solidFill>
                <a:effectLst>
                  <a:outerShdw blurRad="38100" dist="38100" dir="2700000" algn="tl">
                    <a:srgbClr val="FFFFFF"/>
                  </a:outerShdw>
                </a:effectLst>
                <a:latin typeface="Times New Roman"/>
                <a:ea typeface="楷体_GB2312" pitchFamily="49" charset="-122"/>
              </a:rPr>
              <a:t>“</a:t>
            </a:r>
            <a:r>
              <a:rPr kumimoji="1" lang="zh-CN" altLang="en-US" sz="4000" b="1" dirty="0">
                <a:solidFill>
                  <a:srgbClr val="080808"/>
                </a:solidFill>
                <a:effectLst>
                  <a:outerShdw blurRad="38100" dist="38100" dir="2700000" algn="tl">
                    <a:srgbClr val="FFFFFF"/>
                  </a:outerShdw>
                </a:effectLst>
                <a:latin typeface="楷体_GB2312" pitchFamily="49" charset="-122"/>
                <a:ea typeface="楷体_GB2312" pitchFamily="49" charset="-122"/>
              </a:rPr>
              <a:t>左</a:t>
            </a:r>
            <a:r>
              <a:rPr kumimoji="1" lang="zh-CN" altLang="en-US" sz="4000" b="1" dirty="0">
                <a:solidFill>
                  <a:srgbClr val="080808"/>
                </a:solidFill>
                <a:effectLst>
                  <a:outerShdw blurRad="38100" dist="38100" dir="2700000" algn="tl">
                    <a:srgbClr val="FFFFFF"/>
                  </a:outerShdw>
                </a:effectLst>
                <a:latin typeface="Times New Roman"/>
                <a:ea typeface="楷体_GB2312" pitchFamily="49" charset="-122"/>
              </a:rPr>
              <a:t>”</a:t>
            </a:r>
            <a:r>
              <a:rPr kumimoji="1" lang="zh-CN" altLang="en-US" sz="4000" b="1" dirty="0">
                <a:solidFill>
                  <a:srgbClr val="080808"/>
                </a:solidFill>
                <a:effectLst>
                  <a:outerShdw blurRad="38100" dist="38100" dir="2700000" algn="tl">
                    <a:srgbClr val="FFFFFF"/>
                  </a:outerShdw>
                </a:effectLst>
                <a:latin typeface="楷体_GB2312" pitchFamily="49" charset="-122"/>
                <a:ea typeface="楷体_GB2312" pitchFamily="49" charset="-122"/>
              </a:rPr>
              <a:t>倾军事表现：</a:t>
            </a:r>
          </a:p>
        </p:txBody>
      </p:sp>
    </p:spTree>
    <p:extLst>
      <p:ext uri="{BB962C8B-B14F-4D97-AF65-F5344CB8AC3E}">
        <p14:creationId xmlns:p14="http://schemas.microsoft.com/office/powerpoint/2010/main" val="262832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500"/>
                                        <p:tgtEl>
                                          <p:spTgt spid="2053"/>
                                        </p:tgtEl>
                                      </p:cBhvr>
                                    </p:animEffect>
                                    <p:anim calcmode="lin" valueType="num">
                                      <p:cBhvr>
                                        <p:cTn id="15" dur="500" fill="hold"/>
                                        <p:tgtEl>
                                          <p:spTgt spid="2053"/>
                                        </p:tgtEl>
                                        <p:attrNameLst>
                                          <p:attrName>ppt_x</p:attrName>
                                        </p:attrNameLst>
                                      </p:cBhvr>
                                      <p:tavLst>
                                        <p:tav tm="0">
                                          <p:val>
                                            <p:strVal val="#ppt_x"/>
                                          </p:val>
                                        </p:tav>
                                        <p:tav tm="100000">
                                          <p:val>
                                            <p:strVal val="#ppt_x"/>
                                          </p:val>
                                        </p:tav>
                                      </p:tavLst>
                                    </p:anim>
                                    <p:anim calcmode="lin" valueType="num">
                                      <p:cBhvr>
                                        <p:cTn id="16" dur="5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25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p:bldP spid="40" grpId="0"/>
      <p:bldP spid="41" grpId="0"/>
      <p:bldP spid="42" grpId="0" animBg="1"/>
      <p:bldP spid="43" grpId="0"/>
      <p:bldP spid="44" grpId="0"/>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3122" name="Picture 2"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5807" cy="6908800"/>
          </a:xfrm>
          <a:prstGeom prst="rect">
            <a:avLst/>
          </a:prstGeom>
          <a:solidFill>
            <a:srgbClr val="FFCC99"/>
          </a:solidFill>
          <a:ln w="9525">
            <a:solidFill>
              <a:schemeClr val="bg2"/>
            </a:solidFill>
            <a:miter lim="800000"/>
            <a:headEnd/>
            <a:tailEnd/>
          </a:ln>
        </p:spPr>
      </p:pic>
      <p:grpSp>
        <p:nvGrpSpPr>
          <p:cNvPr id="2" name="Group 3"/>
          <p:cNvGrpSpPr>
            <a:grpSpLocks/>
          </p:cNvGrpSpPr>
          <p:nvPr/>
        </p:nvGrpSpPr>
        <p:grpSpPr bwMode="auto">
          <a:xfrm>
            <a:off x="4804626" y="6042026"/>
            <a:ext cx="2282677" cy="322263"/>
            <a:chOff x="0" y="0"/>
            <a:chExt cx="1434" cy="203"/>
          </a:xfrm>
        </p:grpSpPr>
        <p:sp>
          <p:nvSpPr>
            <p:cNvPr id="29748" name="未知"/>
            <p:cNvSpPr>
              <a:spLocks/>
            </p:cNvSpPr>
            <p:nvPr/>
          </p:nvSpPr>
          <p:spPr bwMode="auto">
            <a:xfrm>
              <a:off x="1163" y="34"/>
              <a:ext cx="271" cy="158"/>
            </a:xfrm>
            <a:custGeom>
              <a:avLst/>
              <a:gdLst>
                <a:gd name="T0" fmla="*/ 0 w 271"/>
                <a:gd name="T1" fmla="*/ 158 h 158"/>
                <a:gd name="T2" fmla="*/ 136 w 271"/>
                <a:gd name="T3" fmla="*/ 124 h 158"/>
                <a:gd name="T4" fmla="*/ 204 w 271"/>
                <a:gd name="T5" fmla="*/ 90 h 158"/>
                <a:gd name="T6" fmla="*/ 271 w 271"/>
                <a:gd name="T7" fmla="*/ 0 h 158"/>
                <a:gd name="T8" fmla="*/ 0 60000 65536"/>
                <a:gd name="T9" fmla="*/ 0 60000 65536"/>
                <a:gd name="T10" fmla="*/ 0 60000 65536"/>
                <a:gd name="T11" fmla="*/ 0 60000 65536"/>
                <a:gd name="T12" fmla="*/ 0 w 271"/>
                <a:gd name="T13" fmla="*/ 0 h 158"/>
                <a:gd name="T14" fmla="*/ 271 w 271"/>
                <a:gd name="T15" fmla="*/ 158 h 158"/>
              </a:gdLst>
              <a:ahLst/>
              <a:cxnLst>
                <a:cxn ang="T8">
                  <a:pos x="T0" y="T1"/>
                </a:cxn>
                <a:cxn ang="T9">
                  <a:pos x="T2" y="T3"/>
                </a:cxn>
                <a:cxn ang="T10">
                  <a:pos x="T4" y="T5"/>
                </a:cxn>
                <a:cxn ang="T11">
                  <a:pos x="T6" y="T7"/>
                </a:cxn>
              </a:cxnLst>
              <a:rect l="T12" t="T13" r="T14" b="T15"/>
              <a:pathLst>
                <a:path w="271" h="158">
                  <a:moveTo>
                    <a:pt x="0" y="158"/>
                  </a:moveTo>
                  <a:cubicBezTo>
                    <a:pt x="44" y="147"/>
                    <a:pt x="95" y="145"/>
                    <a:pt x="136" y="124"/>
                  </a:cubicBezTo>
                  <a:cubicBezTo>
                    <a:pt x="224" y="80"/>
                    <a:pt x="118" y="120"/>
                    <a:pt x="204" y="90"/>
                  </a:cubicBezTo>
                  <a:cubicBezTo>
                    <a:pt x="217" y="49"/>
                    <a:pt x="242" y="31"/>
                    <a:pt x="271" y="0"/>
                  </a:cubicBezTo>
                </a:path>
              </a:pathLst>
            </a:custGeom>
            <a:noFill/>
            <a:ln w="101600" cap="flat"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9749" name="未知"/>
            <p:cNvSpPr>
              <a:spLocks/>
            </p:cNvSpPr>
            <p:nvPr/>
          </p:nvSpPr>
          <p:spPr bwMode="auto">
            <a:xfrm>
              <a:off x="1175" y="0"/>
              <a:ext cx="90" cy="203"/>
            </a:xfrm>
            <a:custGeom>
              <a:avLst/>
              <a:gdLst>
                <a:gd name="T0" fmla="*/ 0 w 90"/>
                <a:gd name="T1" fmla="*/ 203 h 203"/>
                <a:gd name="T2" fmla="*/ 67 w 90"/>
                <a:gd name="T3" fmla="*/ 68 h 203"/>
                <a:gd name="T4" fmla="*/ 79 w 90"/>
                <a:gd name="T5" fmla="*/ 34 h 203"/>
                <a:gd name="T6" fmla="*/ 90 w 90"/>
                <a:gd name="T7" fmla="*/ 0 h 203"/>
                <a:gd name="T8" fmla="*/ 0 60000 65536"/>
                <a:gd name="T9" fmla="*/ 0 60000 65536"/>
                <a:gd name="T10" fmla="*/ 0 60000 65536"/>
                <a:gd name="T11" fmla="*/ 0 60000 65536"/>
                <a:gd name="T12" fmla="*/ 0 w 90"/>
                <a:gd name="T13" fmla="*/ 0 h 203"/>
                <a:gd name="T14" fmla="*/ 90 w 90"/>
                <a:gd name="T15" fmla="*/ 203 h 203"/>
              </a:gdLst>
              <a:ahLst/>
              <a:cxnLst>
                <a:cxn ang="T8">
                  <a:pos x="T0" y="T1"/>
                </a:cxn>
                <a:cxn ang="T9">
                  <a:pos x="T2" y="T3"/>
                </a:cxn>
                <a:cxn ang="T10">
                  <a:pos x="T4" y="T5"/>
                </a:cxn>
                <a:cxn ang="T11">
                  <a:pos x="T6" y="T7"/>
                </a:cxn>
              </a:cxnLst>
              <a:rect l="T12" t="T13" r="T14" b="T15"/>
              <a:pathLst>
                <a:path w="90" h="203">
                  <a:moveTo>
                    <a:pt x="0" y="203"/>
                  </a:moveTo>
                  <a:cubicBezTo>
                    <a:pt x="46" y="159"/>
                    <a:pt x="47" y="126"/>
                    <a:pt x="67" y="68"/>
                  </a:cubicBezTo>
                  <a:cubicBezTo>
                    <a:pt x="71" y="57"/>
                    <a:pt x="75" y="45"/>
                    <a:pt x="79" y="34"/>
                  </a:cubicBezTo>
                  <a:cubicBezTo>
                    <a:pt x="83" y="23"/>
                    <a:pt x="90" y="0"/>
                    <a:pt x="90" y="0"/>
                  </a:cubicBezTo>
                </a:path>
              </a:pathLst>
            </a:custGeom>
            <a:noFill/>
            <a:ln w="101600" cap="flat"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9750" name="未知"/>
            <p:cNvSpPr>
              <a:spLocks/>
            </p:cNvSpPr>
            <p:nvPr/>
          </p:nvSpPr>
          <p:spPr bwMode="auto">
            <a:xfrm>
              <a:off x="0" y="23"/>
              <a:ext cx="1209" cy="180"/>
            </a:xfrm>
            <a:custGeom>
              <a:avLst/>
              <a:gdLst>
                <a:gd name="T0" fmla="*/ 0 w 1209"/>
                <a:gd name="T1" fmla="*/ 0 h 180"/>
                <a:gd name="T2" fmla="*/ 34 w 1209"/>
                <a:gd name="T3" fmla="*/ 22 h 180"/>
                <a:gd name="T4" fmla="*/ 68 w 1209"/>
                <a:gd name="T5" fmla="*/ 34 h 180"/>
                <a:gd name="T6" fmla="*/ 147 w 1209"/>
                <a:gd name="T7" fmla="*/ 113 h 180"/>
                <a:gd name="T8" fmla="*/ 305 w 1209"/>
                <a:gd name="T9" fmla="*/ 101 h 180"/>
                <a:gd name="T10" fmla="*/ 452 w 1209"/>
                <a:gd name="T11" fmla="*/ 90 h 180"/>
                <a:gd name="T12" fmla="*/ 802 w 1209"/>
                <a:gd name="T13" fmla="*/ 101 h 180"/>
                <a:gd name="T14" fmla="*/ 994 w 1209"/>
                <a:gd name="T15" fmla="*/ 101 h 180"/>
                <a:gd name="T16" fmla="*/ 1130 w 1209"/>
                <a:gd name="T17" fmla="*/ 180 h 180"/>
                <a:gd name="T18" fmla="*/ 1209 w 1209"/>
                <a:gd name="T19" fmla="*/ 158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9"/>
                <a:gd name="T31" fmla="*/ 0 h 180"/>
                <a:gd name="T32" fmla="*/ 1209 w 1209"/>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9" h="180">
                  <a:moveTo>
                    <a:pt x="0" y="0"/>
                  </a:moveTo>
                  <a:cubicBezTo>
                    <a:pt x="11" y="7"/>
                    <a:pt x="22" y="16"/>
                    <a:pt x="34" y="22"/>
                  </a:cubicBezTo>
                  <a:cubicBezTo>
                    <a:pt x="45" y="27"/>
                    <a:pt x="60" y="26"/>
                    <a:pt x="68" y="34"/>
                  </a:cubicBezTo>
                  <a:cubicBezTo>
                    <a:pt x="159" y="125"/>
                    <a:pt x="70" y="86"/>
                    <a:pt x="147" y="113"/>
                  </a:cubicBezTo>
                  <a:cubicBezTo>
                    <a:pt x="216" y="95"/>
                    <a:pt x="227" y="90"/>
                    <a:pt x="305" y="101"/>
                  </a:cubicBezTo>
                  <a:cubicBezTo>
                    <a:pt x="355" y="119"/>
                    <a:pt x="399" y="99"/>
                    <a:pt x="452" y="90"/>
                  </a:cubicBezTo>
                  <a:cubicBezTo>
                    <a:pt x="578" y="99"/>
                    <a:pt x="677" y="113"/>
                    <a:pt x="802" y="101"/>
                  </a:cubicBezTo>
                  <a:cubicBezTo>
                    <a:pt x="874" y="78"/>
                    <a:pt x="878" y="72"/>
                    <a:pt x="994" y="101"/>
                  </a:cubicBezTo>
                  <a:cubicBezTo>
                    <a:pt x="1039" y="112"/>
                    <a:pt x="1081" y="164"/>
                    <a:pt x="1130" y="180"/>
                  </a:cubicBezTo>
                  <a:cubicBezTo>
                    <a:pt x="1201" y="157"/>
                    <a:pt x="1173" y="158"/>
                    <a:pt x="1209" y="158"/>
                  </a:cubicBezTo>
                </a:path>
              </a:pathLst>
            </a:custGeom>
            <a:noFill/>
            <a:ln w="101600" cap="flat" cmpd="sng">
              <a:solidFill>
                <a:srgbClr val="0000FF"/>
              </a:solidFill>
              <a:round/>
              <a:headEnd type="triangle" w="sm" len="sm"/>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sp>
        <p:nvSpPr>
          <p:cNvPr id="773127" name="未知"/>
          <p:cNvSpPr>
            <a:spLocks/>
          </p:cNvSpPr>
          <p:nvPr/>
        </p:nvSpPr>
        <p:spPr bwMode="auto">
          <a:xfrm>
            <a:off x="3377953" y="5181600"/>
            <a:ext cx="1348622" cy="990600"/>
          </a:xfrm>
          <a:custGeom>
            <a:avLst/>
            <a:gdLst>
              <a:gd name="T0" fmla="*/ 0 w 847"/>
              <a:gd name="T1" fmla="*/ 0 h 621"/>
              <a:gd name="T2" fmla="*/ 68 w 847"/>
              <a:gd name="T3" fmla="*/ 56 h 621"/>
              <a:gd name="T4" fmla="*/ 79 w 847"/>
              <a:gd name="T5" fmla="*/ 90 h 621"/>
              <a:gd name="T6" fmla="*/ 147 w 847"/>
              <a:gd name="T7" fmla="*/ 135 h 621"/>
              <a:gd name="T8" fmla="*/ 158 w 847"/>
              <a:gd name="T9" fmla="*/ 169 h 621"/>
              <a:gd name="T10" fmla="*/ 226 w 847"/>
              <a:gd name="T11" fmla="*/ 192 h 621"/>
              <a:gd name="T12" fmla="*/ 294 w 847"/>
              <a:gd name="T13" fmla="*/ 248 h 621"/>
              <a:gd name="T14" fmla="*/ 339 w 847"/>
              <a:gd name="T15" fmla="*/ 271 h 621"/>
              <a:gd name="T16" fmla="*/ 396 w 847"/>
              <a:gd name="T17" fmla="*/ 327 h 621"/>
              <a:gd name="T18" fmla="*/ 418 w 847"/>
              <a:gd name="T19" fmla="*/ 361 h 621"/>
              <a:gd name="T20" fmla="*/ 463 w 847"/>
              <a:gd name="T21" fmla="*/ 384 h 621"/>
              <a:gd name="T22" fmla="*/ 621 w 847"/>
              <a:gd name="T23" fmla="*/ 463 h 621"/>
              <a:gd name="T24" fmla="*/ 723 w 847"/>
              <a:gd name="T25" fmla="*/ 508 h 621"/>
              <a:gd name="T26" fmla="*/ 734 w 847"/>
              <a:gd name="T27" fmla="*/ 542 h 621"/>
              <a:gd name="T28" fmla="*/ 768 w 847"/>
              <a:gd name="T29" fmla="*/ 553 h 621"/>
              <a:gd name="T30" fmla="*/ 847 w 847"/>
              <a:gd name="T31" fmla="*/ 621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7"/>
              <a:gd name="T49" fmla="*/ 0 h 621"/>
              <a:gd name="T50" fmla="*/ 847 w 847"/>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7" h="621">
                <a:moveTo>
                  <a:pt x="0" y="0"/>
                </a:moveTo>
                <a:cubicBezTo>
                  <a:pt x="21" y="20"/>
                  <a:pt x="50" y="33"/>
                  <a:pt x="68" y="56"/>
                </a:cubicBezTo>
                <a:cubicBezTo>
                  <a:pt x="75" y="65"/>
                  <a:pt x="71" y="82"/>
                  <a:pt x="79" y="90"/>
                </a:cubicBezTo>
                <a:cubicBezTo>
                  <a:pt x="98" y="109"/>
                  <a:pt x="147" y="135"/>
                  <a:pt x="147" y="135"/>
                </a:cubicBezTo>
                <a:cubicBezTo>
                  <a:pt x="151" y="146"/>
                  <a:pt x="148" y="162"/>
                  <a:pt x="158" y="169"/>
                </a:cubicBezTo>
                <a:cubicBezTo>
                  <a:pt x="177" y="183"/>
                  <a:pt x="203" y="184"/>
                  <a:pt x="226" y="192"/>
                </a:cubicBezTo>
                <a:cubicBezTo>
                  <a:pt x="262" y="204"/>
                  <a:pt x="264" y="227"/>
                  <a:pt x="294" y="248"/>
                </a:cubicBezTo>
                <a:cubicBezTo>
                  <a:pt x="308" y="258"/>
                  <a:pt x="324" y="263"/>
                  <a:pt x="339" y="271"/>
                </a:cubicBezTo>
                <a:cubicBezTo>
                  <a:pt x="404" y="366"/>
                  <a:pt x="317" y="248"/>
                  <a:pt x="396" y="327"/>
                </a:cubicBezTo>
                <a:cubicBezTo>
                  <a:pt x="406" y="337"/>
                  <a:pt x="408" y="352"/>
                  <a:pt x="418" y="361"/>
                </a:cubicBezTo>
                <a:cubicBezTo>
                  <a:pt x="431" y="372"/>
                  <a:pt x="449" y="375"/>
                  <a:pt x="463" y="384"/>
                </a:cubicBezTo>
                <a:cubicBezTo>
                  <a:pt x="531" y="425"/>
                  <a:pt x="549" y="448"/>
                  <a:pt x="621" y="463"/>
                </a:cubicBezTo>
                <a:cubicBezTo>
                  <a:pt x="727" y="569"/>
                  <a:pt x="560" y="415"/>
                  <a:pt x="723" y="508"/>
                </a:cubicBezTo>
                <a:cubicBezTo>
                  <a:pt x="733" y="514"/>
                  <a:pt x="726" y="534"/>
                  <a:pt x="734" y="542"/>
                </a:cubicBezTo>
                <a:cubicBezTo>
                  <a:pt x="742" y="550"/>
                  <a:pt x="757" y="549"/>
                  <a:pt x="768" y="553"/>
                </a:cubicBezTo>
                <a:cubicBezTo>
                  <a:pt x="802" y="603"/>
                  <a:pt x="809" y="581"/>
                  <a:pt x="847" y="621"/>
                </a:cubicBezTo>
              </a:path>
            </a:pathLst>
          </a:custGeom>
          <a:noFill/>
          <a:ln w="101600" cap="flat" cmpd="sng">
            <a:solidFill>
              <a:srgbClr val="0000FF"/>
            </a:solidFill>
            <a:round/>
            <a:headEnd type="triangle" w="sm" len="sm"/>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73128" name="未知"/>
          <p:cNvSpPr>
            <a:spLocks/>
          </p:cNvSpPr>
          <p:nvPr/>
        </p:nvSpPr>
        <p:spPr bwMode="auto">
          <a:xfrm rot="-468951">
            <a:off x="2500197" y="4724401"/>
            <a:ext cx="858563" cy="322263"/>
          </a:xfrm>
          <a:custGeom>
            <a:avLst/>
            <a:gdLst>
              <a:gd name="T0" fmla="*/ 90 w 508"/>
              <a:gd name="T1" fmla="*/ 203 h 203"/>
              <a:gd name="T2" fmla="*/ 56 w 508"/>
              <a:gd name="T3" fmla="*/ 181 h 203"/>
              <a:gd name="T4" fmla="*/ 22 w 508"/>
              <a:gd name="T5" fmla="*/ 169 h 203"/>
              <a:gd name="T6" fmla="*/ 0 w 508"/>
              <a:gd name="T7" fmla="*/ 102 h 203"/>
              <a:gd name="T8" fmla="*/ 11 w 508"/>
              <a:gd name="T9" fmla="*/ 68 h 203"/>
              <a:gd name="T10" fmla="*/ 169 w 508"/>
              <a:gd name="T11" fmla="*/ 34 h 203"/>
              <a:gd name="T12" fmla="*/ 282 w 508"/>
              <a:gd name="T13" fmla="*/ 0 h 203"/>
              <a:gd name="T14" fmla="*/ 474 w 508"/>
              <a:gd name="T15" fmla="*/ 79 h 203"/>
              <a:gd name="T16" fmla="*/ 508 w 508"/>
              <a:gd name="T17" fmla="*/ 203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8"/>
              <a:gd name="T28" fmla="*/ 0 h 203"/>
              <a:gd name="T29" fmla="*/ 508 w 508"/>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8" h="203">
                <a:moveTo>
                  <a:pt x="90" y="203"/>
                </a:moveTo>
                <a:cubicBezTo>
                  <a:pt x="79" y="196"/>
                  <a:pt x="68" y="187"/>
                  <a:pt x="56" y="181"/>
                </a:cubicBezTo>
                <a:cubicBezTo>
                  <a:pt x="45" y="176"/>
                  <a:pt x="29" y="179"/>
                  <a:pt x="22" y="169"/>
                </a:cubicBezTo>
                <a:cubicBezTo>
                  <a:pt x="8" y="150"/>
                  <a:pt x="0" y="102"/>
                  <a:pt x="0" y="102"/>
                </a:cubicBezTo>
                <a:cubicBezTo>
                  <a:pt x="4" y="91"/>
                  <a:pt x="1" y="75"/>
                  <a:pt x="11" y="68"/>
                </a:cubicBezTo>
                <a:cubicBezTo>
                  <a:pt x="46" y="43"/>
                  <a:pt x="133" y="38"/>
                  <a:pt x="169" y="34"/>
                </a:cubicBezTo>
                <a:cubicBezTo>
                  <a:pt x="252" y="6"/>
                  <a:pt x="214" y="17"/>
                  <a:pt x="282" y="0"/>
                </a:cubicBezTo>
                <a:cubicBezTo>
                  <a:pt x="374" y="11"/>
                  <a:pt x="410" y="15"/>
                  <a:pt x="474" y="79"/>
                </a:cubicBezTo>
                <a:cubicBezTo>
                  <a:pt x="495" y="144"/>
                  <a:pt x="508" y="126"/>
                  <a:pt x="508" y="203"/>
                </a:cubicBezTo>
              </a:path>
            </a:pathLst>
          </a:custGeom>
          <a:noFill/>
          <a:ln w="63500" cap="flat" cmpd="sng">
            <a:solidFill>
              <a:srgbClr val="0000FF"/>
            </a:solidFill>
            <a:round/>
            <a:headEnd type="triangle" w="sm" len="sm"/>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73129" name="未知"/>
          <p:cNvSpPr>
            <a:spLocks/>
          </p:cNvSpPr>
          <p:nvPr/>
        </p:nvSpPr>
        <p:spPr bwMode="auto">
          <a:xfrm>
            <a:off x="2635827" y="4800600"/>
            <a:ext cx="674311" cy="304800"/>
          </a:xfrm>
          <a:custGeom>
            <a:avLst/>
            <a:gdLst>
              <a:gd name="T0" fmla="*/ 8 w 313"/>
              <a:gd name="T1" fmla="*/ 93 h 139"/>
              <a:gd name="T2" fmla="*/ 98 w 313"/>
              <a:gd name="T3" fmla="*/ 59 h 139"/>
              <a:gd name="T4" fmla="*/ 166 w 313"/>
              <a:gd name="T5" fmla="*/ 37 h 139"/>
              <a:gd name="T6" fmla="*/ 279 w 313"/>
              <a:gd name="T7" fmla="*/ 59 h 139"/>
              <a:gd name="T8" fmla="*/ 290 w 313"/>
              <a:gd name="T9" fmla="*/ 105 h 139"/>
              <a:gd name="T10" fmla="*/ 313 w 313"/>
              <a:gd name="T11" fmla="*/ 139 h 139"/>
              <a:gd name="T12" fmla="*/ 0 60000 65536"/>
              <a:gd name="T13" fmla="*/ 0 60000 65536"/>
              <a:gd name="T14" fmla="*/ 0 60000 65536"/>
              <a:gd name="T15" fmla="*/ 0 60000 65536"/>
              <a:gd name="T16" fmla="*/ 0 60000 65536"/>
              <a:gd name="T17" fmla="*/ 0 60000 65536"/>
              <a:gd name="T18" fmla="*/ 0 w 313"/>
              <a:gd name="T19" fmla="*/ 0 h 139"/>
              <a:gd name="T20" fmla="*/ 313 w 313"/>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313" h="139">
                <a:moveTo>
                  <a:pt x="8" y="93"/>
                </a:moveTo>
                <a:cubicBezTo>
                  <a:pt x="144" y="66"/>
                  <a:pt x="0" y="102"/>
                  <a:pt x="98" y="59"/>
                </a:cubicBezTo>
                <a:cubicBezTo>
                  <a:pt x="120" y="49"/>
                  <a:pt x="166" y="37"/>
                  <a:pt x="166" y="37"/>
                </a:cubicBezTo>
                <a:cubicBezTo>
                  <a:pt x="221" y="0"/>
                  <a:pt x="241" y="5"/>
                  <a:pt x="279" y="59"/>
                </a:cubicBezTo>
                <a:cubicBezTo>
                  <a:pt x="283" y="74"/>
                  <a:pt x="284" y="90"/>
                  <a:pt x="290" y="105"/>
                </a:cubicBezTo>
                <a:cubicBezTo>
                  <a:pt x="295" y="118"/>
                  <a:pt x="313" y="139"/>
                  <a:pt x="313" y="139"/>
                </a:cubicBezTo>
              </a:path>
            </a:pathLst>
          </a:custGeom>
          <a:noFill/>
          <a:ln w="63500" cap="flat" cmpd="sng">
            <a:solidFill>
              <a:srgbClr val="00FF00"/>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73130" name="未知"/>
          <p:cNvSpPr>
            <a:spLocks/>
          </p:cNvSpPr>
          <p:nvPr/>
        </p:nvSpPr>
        <p:spPr bwMode="auto">
          <a:xfrm>
            <a:off x="2770178" y="4876800"/>
            <a:ext cx="539961" cy="304800"/>
          </a:xfrm>
          <a:custGeom>
            <a:avLst/>
            <a:gdLst>
              <a:gd name="T0" fmla="*/ 13 w 284"/>
              <a:gd name="T1" fmla="*/ 18 h 193"/>
              <a:gd name="T2" fmla="*/ 58 w 284"/>
              <a:gd name="T3" fmla="*/ 74 h 193"/>
              <a:gd name="T4" fmla="*/ 126 w 284"/>
              <a:gd name="T5" fmla="*/ 153 h 193"/>
              <a:gd name="T6" fmla="*/ 284 w 284"/>
              <a:gd name="T7" fmla="*/ 164 h 193"/>
              <a:gd name="T8" fmla="*/ 0 60000 65536"/>
              <a:gd name="T9" fmla="*/ 0 60000 65536"/>
              <a:gd name="T10" fmla="*/ 0 60000 65536"/>
              <a:gd name="T11" fmla="*/ 0 60000 65536"/>
              <a:gd name="T12" fmla="*/ 0 w 284"/>
              <a:gd name="T13" fmla="*/ 0 h 193"/>
              <a:gd name="T14" fmla="*/ 284 w 284"/>
              <a:gd name="T15" fmla="*/ 193 h 193"/>
            </a:gdLst>
            <a:ahLst/>
            <a:cxnLst>
              <a:cxn ang="T8">
                <a:pos x="T0" y="T1"/>
              </a:cxn>
              <a:cxn ang="T9">
                <a:pos x="T2" y="T3"/>
              </a:cxn>
              <a:cxn ang="T10">
                <a:pos x="T4" y="T5"/>
              </a:cxn>
              <a:cxn ang="T11">
                <a:pos x="T6" y="T7"/>
              </a:cxn>
            </a:cxnLst>
            <a:rect l="T12" t="T13" r="T14" b="T15"/>
            <a:pathLst>
              <a:path w="284" h="193">
                <a:moveTo>
                  <a:pt x="13" y="18"/>
                </a:moveTo>
                <a:cubicBezTo>
                  <a:pt x="41" y="102"/>
                  <a:pt x="0" y="0"/>
                  <a:pt x="58" y="74"/>
                </a:cubicBezTo>
                <a:cubicBezTo>
                  <a:pt x="90" y="115"/>
                  <a:pt x="52" y="129"/>
                  <a:pt x="126" y="153"/>
                </a:cubicBezTo>
                <a:cubicBezTo>
                  <a:pt x="185" y="193"/>
                  <a:pt x="218" y="164"/>
                  <a:pt x="284" y="164"/>
                </a:cubicBezTo>
              </a:path>
            </a:pathLst>
          </a:custGeom>
          <a:noFill/>
          <a:ln w="63500" cap="flat" cmpd="sng">
            <a:solidFill>
              <a:srgbClr val="FFFF00"/>
            </a:solidFill>
            <a:round/>
            <a:headEnd type="triangle" w="sm" len="sm"/>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73131" name="未知"/>
          <p:cNvSpPr>
            <a:spLocks/>
          </p:cNvSpPr>
          <p:nvPr/>
        </p:nvSpPr>
        <p:spPr bwMode="auto">
          <a:xfrm>
            <a:off x="2770178" y="4724401"/>
            <a:ext cx="539961" cy="785813"/>
          </a:xfrm>
          <a:custGeom>
            <a:avLst/>
            <a:gdLst>
              <a:gd name="T0" fmla="*/ 0 w 384"/>
              <a:gd name="T1" fmla="*/ 53 h 495"/>
              <a:gd name="T2" fmla="*/ 53 w 384"/>
              <a:gd name="T3" fmla="*/ 36 h 495"/>
              <a:gd name="T4" fmla="*/ 199 w 384"/>
              <a:gd name="T5" fmla="*/ 27 h 495"/>
              <a:gd name="T6" fmla="*/ 234 w 384"/>
              <a:gd name="T7" fmla="*/ 200 h 495"/>
              <a:gd name="T8" fmla="*/ 242 w 384"/>
              <a:gd name="T9" fmla="*/ 266 h 495"/>
              <a:gd name="T10" fmla="*/ 275 w 384"/>
              <a:gd name="T11" fmla="*/ 307 h 495"/>
              <a:gd name="T12" fmla="*/ 284 w 384"/>
              <a:gd name="T13" fmla="*/ 373 h 495"/>
              <a:gd name="T14" fmla="*/ 353 w 384"/>
              <a:gd name="T15" fmla="*/ 445 h 495"/>
              <a:gd name="T16" fmla="*/ 384 w 384"/>
              <a:gd name="T17" fmla="*/ 483 h 495"/>
              <a:gd name="T18" fmla="*/ 353 w 384"/>
              <a:gd name="T19" fmla="*/ 495 h 4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495"/>
              <a:gd name="T32" fmla="*/ 384 w 384"/>
              <a:gd name="T33" fmla="*/ 495 h 4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495">
                <a:moveTo>
                  <a:pt x="0" y="53"/>
                </a:moveTo>
                <a:cubicBezTo>
                  <a:pt x="7" y="45"/>
                  <a:pt x="20" y="40"/>
                  <a:pt x="53" y="36"/>
                </a:cubicBezTo>
                <a:cubicBezTo>
                  <a:pt x="86" y="32"/>
                  <a:pt x="169" y="0"/>
                  <a:pt x="199" y="27"/>
                </a:cubicBezTo>
                <a:cubicBezTo>
                  <a:pt x="234" y="55"/>
                  <a:pt x="221" y="163"/>
                  <a:pt x="234" y="200"/>
                </a:cubicBezTo>
                <a:cubicBezTo>
                  <a:pt x="241" y="240"/>
                  <a:pt x="235" y="248"/>
                  <a:pt x="242" y="266"/>
                </a:cubicBezTo>
                <a:cubicBezTo>
                  <a:pt x="249" y="284"/>
                  <a:pt x="268" y="289"/>
                  <a:pt x="275" y="307"/>
                </a:cubicBezTo>
                <a:cubicBezTo>
                  <a:pt x="282" y="325"/>
                  <a:pt x="271" y="350"/>
                  <a:pt x="284" y="373"/>
                </a:cubicBezTo>
                <a:cubicBezTo>
                  <a:pt x="289" y="402"/>
                  <a:pt x="342" y="417"/>
                  <a:pt x="353" y="445"/>
                </a:cubicBezTo>
                <a:cubicBezTo>
                  <a:pt x="358" y="459"/>
                  <a:pt x="384" y="467"/>
                  <a:pt x="384" y="483"/>
                </a:cubicBezTo>
                <a:cubicBezTo>
                  <a:pt x="384" y="492"/>
                  <a:pt x="364" y="491"/>
                  <a:pt x="353" y="495"/>
                </a:cubicBezTo>
              </a:path>
            </a:pathLst>
          </a:custGeom>
          <a:noFill/>
          <a:ln w="63500" cap="flat" cmpd="sng">
            <a:solidFill>
              <a:srgbClr val="FF00FF"/>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nvGrpSpPr>
          <p:cNvPr id="3" name="Group 12"/>
          <p:cNvGrpSpPr>
            <a:grpSpLocks/>
          </p:cNvGrpSpPr>
          <p:nvPr/>
        </p:nvGrpSpPr>
        <p:grpSpPr bwMode="auto">
          <a:xfrm>
            <a:off x="1257776" y="4016375"/>
            <a:ext cx="350591" cy="1308100"/>
            <a:chOff x="0" y="0"/>
            <a:chExt cx="208" cy="824"/>
          </a:xfrm>
        </p:grpSpPr>
        <p:sp>
          <p:nvSpPr>
            <p:cNvPr id="29745" name="未知"/>
            <p:cNvSpPr>
              <a:spLocks/>
            </p:cNvSpPr>
            <p:nvPr/>
          </p:nvSpPr>
          <p:spPr bwMode="auto">
            <a:xfrm>
              <a:off x="0" y="474"/>
              <a:ext cx="34" cy="350"/>
            </a:xfrm>
            <a:custGeom>
              <a:avLst/>
              <a:gdLst>
                <a:gd name="T0" fmla="*/ 34 w 34"/>
                <a:gd name="T1" fmla="*/ 0 h 350"/>
                <a:gd name="T2" fmla="*/ 0 w 34"/>
                <a:gd name="T3" fmla="*/ 147 h 350"/>
                <a:gd name="T4" fmla="*/ 12 w 34"/>
                <a:gd name="T5" fmla="*/ 350 h 350"/>
                <a:gd name="T6" fmla="*/ 0 60000 65536"/>
                <a:gd name="T7" fmla="*/ 0 60000 65536"/>
                <a:gd name="T8" fmla="*/ 0 60000 65536"/>
                <a:gd name="T9" fmla="*/ 0 w 34"/>
                <a:gd name="T10" fmla="*/ 0 h 350"/>
                <a:gd name="T11" fmla="*/ 34 w 34"/>
                <a:gd name="T12" fmla="*/ 350 h 350"/>
              </a:gdLst>
              <a:ahLst/>
              <a:cxnLst>
                <a:cxn ang="T6">
                  <a:pos x="T0" y="T1"/>
                </a:cxn>
                <a:cxn ang="T7">
                  <a:pos x="T2" y="T3"/>
                </a:cxn>
                <a:cxn ang="T8">
                  <a:pos x="T4" y="T5"/>
                </a:cxn>
              </a:cxnLst>
              <a:rect l="T9" t="T10" r="T11" b="T12"/>
              <a:pathLst>
                <a:path w="34" h="350">
                  <a:moveTo>
                    <a:pt x="34" y="0"/>
                  </a:moveTo>
                  <a:cubicBezTo>
                    <a:pt x="4" y="93"/>
                    <a:pt x="16" y="44"/>
                    <a:pt x="0" y="147"/>
                  </a:cubicBezTo>
                  <a:cubicBezTo>
                    <a:pt x="4" y="215"/>
                    <a:pt x="12" y="350"/>
                    <a:pt x="12" y="350"/>
                  </a:cubicBezTo>
                </a:path>
              </a:pathLst>
            </a:custGeom>
            <a:noFill/>
            <a:ln w="101600" cap="flat"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9746" name="未知"/>
            <p:cNvSpPr>
              <a:spLocks/>
            </p:cNvSpPr>
            <p:nvPr/>
          </p:nvSpPr>
          <p:spPr bwMode="auto">
            <a:xfrm>
              <a:off x="19" y="0"/>
              <a:ext cx="189" cy="519"/>
            </a:xfrm>
            <a:custGeom>
              <a:avLst/>
              <a:gdLst>
                <a:gd name="T0" fmla="*/ 94 w 189"/>
                <a:gd name="T1" fmla="*/ 0 h 519"/>
                <a:gd name="T2" fmla="*/ 94 w 189"/>
                <a:gd name="T3" fmla="*/ 147 h 519"/>
                <a:gd name="T4" fmla="*/ 173 w 189"/>
                <a:gd name="T5" fmla="*/ 181 h 519"/>
                <a:gd name="T6" fmla="*/ 185 w 189"/>
                <a:gd name="T7" fmla="*/ 214 h 519"/>
                <a:gd name="T8" fmla="*/ 140 w 189"/>
                <a:gd name="T9" fmla="*/ 282 h 519"/>
                <a:gd name="T10" fmla="*/ 117 w 189"/>
                <a:gd name="T11" fmla="*/ 350 h 519"/>
                <a:gd name="T12" fmla="*/ 94 w 189"/>
                <a:gd name="T13" fmla="*/ 418 h 519"/>
                <a:gd name="T14" fmla="*/ 27 w 189"/>
                <a:gd name="T15" fmla="*/ 463 h 519"/>
                <a:gd name="T16" fmla="*/ 4 w 189"/>
                <a:gd name="T17" fmla="*/ 519 h 5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519"/>
                <a:gd name="T29" fmla="*/ 189 w 189"/>
                <a:gd name="T30" fmla="*/ 519 h 5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519">
                  <a:moveTo>
                    <a:pt x="94" y="0"/>
                  </a:moveTo>
                  <a:cubicBezTo>
                    <a:pt x="88" y="44"/>
                    <a:pt x="72" y="103"/>
                    <a:pt x="94" y="147"/>
                  </a:cubicBezTo>
                  <a:cubicBezTo>
                    <a:pt x="104" y="168"/>
                    <a:pt x="157" y="177"/>
                    <a:pt x="173" y="181"/>
                  </a:cubicBezTo>
                  <a:cubicBezTo>
                    <a:pt x="177" y="192"/>
                    <a:pt x="189" y="203"/>
                    <a:pt x="185" y="214"/>
                  </a:cubicBezTo>
                  <a:cubicBezTo>
                    <a:pt x="177" y="240"/>
                    <a:pt x="149" y="256"/>
                    <a:pt x="140" y="282"/>
                  </a:cubicBezTo>
                  <a:cubicBezTo>
                    <a:pt x="132" y="305"/>
                    <a:pt x="125" y="327"/>
                    <a:pt x="117" y="350"/>
                  </a:cubicBezTo>
                  <a:cubicBezTo>
                    <a:pt x="116" y="352"/>
                    <a:pt x="96" y="417"/>
                    <a:pt x="94" y="418"/>
                  </a:cubicBezTo>
                  <a:cubicBezTo>
                    <a:pt x="72" y="433"/>
                    <a:pt x="27" y="463"/>
                    <a:pt x="27" y="463"/>
                  </a:cubicBezTo>
                  <a:cubicBezTo>
                    <a:pt x="0" y="503"/>
                    <a:pt x="4" y="483"/>
                    <a:pt x="4" y="519"/>
                  </a:cubicBezTo>
                </a:path>
              </a:pathLst>
            </a:custGeom>
            <a:noFill/>
            <a:ln w="63500" cap="flat" cmpd="sng">
              <a:solidFill>
                <a:srgbClr val="0000FF"/>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9747" name="未知"/>
            <p:cNvSpPr>
              <a:spLocks/>
            </p:cNvSpPr>
            <p:nvPr/>
          </p:nvSpPr>
          <p:spPr bwMode="auto">
            <a:xfrm>
              <a:off x="12" y="11"/>
              <a:ext cx="79" cy="486"/>
            </a:xfrm>
            <a:custGeom>
              <a:avLst/>
              <a:gdLst>
                <a:gd name="T0" fmla="*/ 79 w 79"/>
                <a:gd name="T1" fmla="*/ 0 h 486"/>
                <a:gd name="T2" fmla="*/ 34 w 79"/>
                <a:gd name="T3" fmla="*/ 136 h 486"/>
                <a:gd name="T4" fmla="*/ 22 w 79"/>
                <a:gd name="T5" fmla="*/ 362 h 486"/>
                <a:gd name="T6" fmla="*/ 11 w 79"/>
                <a:gd name="T7" fmla="*/ 441 h 486"/>
                <a:gd name="T8" fmla="*/ 0 w 79"/>
                <a:gd name="T9" fmla="*/ 486 h 486"/>
                <a:gd name="T10" fmla="*/ 0 60000 65536"/>
                <a:gd name="T11" fmla="*/ 0 60000 65536"/>
                <a:gd name="T12" fmla="*/ 0 60000 65536"/>
                <a:gd name="T13" fmla="*/ 0 60000 65536"/>
                <a:gd name="T14" fmla="*/ 0 60000 65536"/>
                <a:gd name="T15" fmla="*/ 0 w 79"/>
                <a:gd name="T16" fmla="*/ 0 h 486"/>
                <a:gd name="T17" fmla="*/ 79 w 79"/>
                <a:gd name="T18" fmla="*/ 486 h 486"/>
              </a:gdLst>
              <a:ahLst/>
              <a:cxnLst>
                <a:cxn ang="T10">
                  <a:pos x="T0" y="T1"/>
                </a:cxn>
                <a:cxn ang="T11">
                  <a:pos x="T2" y="T3"/>
                </a:cxn>
                <a:cxn ang="T12">
                  <a:pos x="T4" y="T5"/>
                </a:cxn>
                <a:cxn ang="T13">
                  <a:pos x="T6" y="T7"/>
                </a:cxn>
                <a:cxn ang="T14">
                  <a:pos x="T8" y="T9"/>
                </a:cxn>
              </a:cxnLst>
              <a:rect l="T15" t="T16" r="T17" b="T18"/>
              <a:pathLst>
                <a:path w="79" h="486">
                  <a:moveTo>
                    <a:pt x="79" y="0"/>
                  </a:moveTo>
                  <a:cubicBezTo>
                    <a:pt x="47" y="48"/>
                    <a:pt x="44" y="77"/>
                    <a:pt x="34" y="136"/>
                  </a:cubicBezTo>
                  <a:cubicBezTo>
                    <a:pt x="30" y="211"/>
                    <a:pt x="28" y="287"/>
                    <a:pt x="22" y="362"/>
                  </a:cubicBezTo>
                  <a:cubicBezTo>
                    <a:pt x="20" y="389"/>
                    <a:pt x="16" y="415"/>
                    <a:pt x="11" y="441"/>
                  </a:cubicBezTo>
                  <a:cubicBezTo>
                    <a:pt x="8" y="456"/>
                    <a:pt x="0" y="486"/>
                    <a:pt x="0" y="486"/>
                  </a:cubicBezTo>
                </a:path>
              </a:pathLst>
            </a:custGeom>
            <a:noFill/>
            <a:ln w="63500" cap="flat"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sp>
        <p:nvSpPr>
          <p:cNvPr id="773136" name="未知"/>
          <p:cNvSpPr>
            <a:spLocks/>
          </p:cNvSpPr>
          <p:nvPr/>
        </p:nvSpPr>
        <p:spPr bwMode="auto">
          <a:xfrm>
            <a:off x="1429233" y="3514726"/>
            <a:ext cx="295570" cy="644525"/>
          </a:xfrm>
          <a:custGeom>
            <a:avLst/>
            <a:gdLst>
              <a:gd name="T0" fmla="*/ 90 w 175"/>
              <a:gd name="T1" fmla="*/ 0 h 406"/>
              <a:gd name="T2" fmla="*/ 68 w 175"/>
              <a:gd name="T3" fmla="*/ 406 h 406"/>
              <a:gd name="T4" fmla="*/ 45 w 175"/>
              <a:gd name="T5" fmla="*/ 372 h 406"/>
              <a:gd name="T6" fmla="*/ 34 w 175"/>
              <a:gd name="T7" fmla="*/ 338 h 406"/>
              <a:gd name="T8" fmla="*/ 0 w 175"/>
              <a:gd name="T9" fmla="*/ 316 h 406"/>
              <a:gd name="T10" fmla="*/ 0 60000 65536"/>
              <a:gd name="T11" fmla="*/ 0 60000 65536"/>
              <a:gd name="T12" fmla="*/ 0 60000 65536"/>
              <a:gd name="T13" fmla="*/ 0 60000 65536"/>
              <a:gd name="T14" fmla="*/ 0 60000 65536"/>
              <a:gd name="T15" fmla="*/ 0 w 175"/>
              <a:gd name="T16" fmla="*/ 0 h 406"/>
              <a:gd name="T17" fmla="*/ 175 w 175"/>
              <a:gd name="T18" fmla="*/ 406 h 406"/>
            </a:gdLst>
            <a:ahLst/>
            <a:cxnLst>
              <a:cxn ang="T10">
                <a:pos x="T0" y="T1"/>
              </a:cxn>
              <a:cxn ang="T11">
                <a:pos x="T2" y="T3"/>
              </a:cxn>
              <a:cxn ang="T12">
                <a:pos x="T4" y="T5"/>
              </a:cxn>
              <a:cxn ang="T13">
                <a:pos x="T6" y="T7"/>
              </a:cxn>
              <a:cxn ang="T14">
                <a:pos x="T8" y="T9"/>
              </a:cxn>
            </a:cxnLst>
            <a:rect l="T15" t="T16" r="T17" b="T18"/>
            <a:pathLst>
              <a:path w="175" h="406">
                <a:moveTo>
                  <a:pt x="90" y="0"/>
                </a:moveTo>
                <a:cubicBezTo>
                  <a:pt x="115" y="116"/>
                  <a:pt x="175" y="336"/>
                  <a:pt x="68" y="406"/>
                </a:cubicBezTo>
                <a:cubicBezTo>
                  <a:pt x="60" y="395"/>
                  <a:pt x="51" y="384"/>
                  <a:pt x="45" y="372"/>
                </a:cubicBezTo>
                <a:cubicBezTo>
                  <a:pt x="40" y="361"/>
                  <a:pt x="41" y="347"/>
                  <a:pt x="34" y="338"/>
                </a:cubicBezTo>
                <a:cubicBezTo>
                  <a:pt x="26" y="327"/>
                  <a:pt x="0" y="316"/>
                  <a:pt x="0" y="316"/>
                </a:cubicBezTo>
              </a:path>
            </a:pathLst>
          </a:custGeom>
          <a:noFill/>
          <a:ln w="101600" cap="flat" cmpd="sng">
            <a:solidFill>
              <a:srgbClr val="0000FF"/>
            </a:solidFill>
            <a:round/>
            <a:headEnd type="triangle" w="sm" len="sm"/>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nvGrpSpPr>
          <p:cNvPr id="4" name="Group 17"/>
          <p:cNvGrpSpPr>
            <a:grpSpLocks/>
          </p:cNvGrpSpPr>
          <p:nvPr/>
        </p:nvGrpSpPr>
        <p:grpSpPr bwMode="auto">
          <a:xfrm>
            <a:off x="1338386" y="5373689"/>
            <a:ext cx="2074114" cy="700087"/>
            <a:chOff x="0" y="0"/>
            <a:chExt cx="1229" cy="441"/>
          </a:xfrm>
        </p:grpSpPr>
        <p:sp>
          <p:nvSpPr>
            <p:cNvPr id="29743" name="未知"/>
            <p:cNvSpPr>
              <a:spLocks/>
            </p:cNvSpPr>
            <p:nvPr/>
          </p:nvSpPr>
          <p:spPr bwMode="auto">
            <a:xfrm>
              <a:off x="0" y="0"/>
              <a:ext cx="1039" cy="441"/>
            </a:xfrm>
            <a:custGeom>
              <a:avLst/>
              <a:gdLst>
                <a:gd name="T0" fmla="*/ 0 w 1039"/>
                <a:gd name="T1" fmla="*/ 0 h 441"/>
                <a:gd name="T2" fmla="*/ 68 w 1039"/>
                <a:gd name="T3" fmla="*/ 237 h 441"/>
                <a:gd name="T4" fmla="*/ 248 w 1039"/>
                <a:gd name="T5" fmla="*/ 338 h 441"/>
                <a:gd name="T6" fmla="*/ 373 w 1039"/>
                <a:gd name="T7" fmla="*/ 350 h 441"/>
                <a:gd name="T8" fmla="*/ 520 w 1039"/>
                <a:gd name="T9" fmla="*/ 384 h 441"/>
                <a:gd name="T10" fmla="*/ 757 w 1039"/>
                <a:gd name="T11" fmla="*/ 429 h 441"/>
                <a:gd name="T12" fmla="*/ 791 w 1039"/>
                <a:gd name="T13" fmla="*/ 440 h 441"/>
                <a:gd name="T14" fmla="*/ 937 w 1039"/>
                <a:gd name="T15" fmla="*/ 395 h 441"/>
                <a:gd name="T16" fmla="*/ 1005 w 1039"/>
                <a:gd name="T17" fmla="*/ 372 h 441"/>
                <a:gd name="T18" fmla="*/ 1039 w 1039"/>
                <a:gd name="T19" fmla="*/ 35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9"/>
                <a:gd name="T31" fmla="*/ 0 h 441"/>
                <a:gd name="T32" fmla="*/ 1039 w 103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9" h="441">
                  <a:moveTo>
                    <a:pt x="0" y="0"/>
                  </a:moveTo>
                  <a:cubicBezTo>
                    <a:pt x="13" y="82"/>
                    <a:pt x="40" y="159"/>
                    <a:pt x="68" y="237"/>
                  </a:cubicBezTo>
                  <a:cubicBezTo>
                    <a:pt x="83" y="278"/>
                    <a:pt x="212" y="326"/>
                    <a:pt x="248" y="338"/>
                  </a:cubicBezTo>
                  <a:cubicBezTo>
                    <a:pt x="288" y="351"/>
                    <a:pt x="331" y="346"/>
                    <a:pt x="373" y="350"/>
                  </a:cubicBezTo>
                  <a:cubicBezTo>
                    <a:pt x="421" y="365"/>
                    <a:pt x="520" y="384"/>
                    <a:pt x="520" y="384"/>
                  </a:cubicBezTo>
                  <a:cubicBezTo>
                    <a:pt x="590" y="431"/>
                    <a:pt x="674" y="422"/>
                    <a:pt x="757" y="429"/>
                  </a:cubicBezTo>
                  <a:cubicBezTo>
                    <a:pt x="768" y="433"/>
                    <a:pt x="779" y="441"/>
                    <a:pt x="791" y="440"/>
                  </a:cubicBezTo>
                  <a:cubicBezTo>
                    <a:pt x="816" y="437"/>
                    <a:pt x="903" y="405"/>
                    <a:pt x="937" y="395"/>
                  </a:cubicBezTo>
                  <a:cubicBezTo>
                    <a:pt x="960" y="388"/>
                    <a:pt x="982" y="380"/>
                    <a:pt x="1005" y="372"/>
                  </a:cubicBezTo>
                  <a:cubicBezTo>
                    <a:pt x="1018" y="368"/>
                    <a:pt x="1039" y="350"/>
                    <a:pt x="1039" y="350"/>
                  </a:cubicBezTo>
                </a:path>
              </a:pathLst>
            </a:custGeom>
            <a:noFill/>
            <a:ln w="101600" cap="flat" cmpd="sng">
              <a:solidFill>
                <a:srgbClr val="0000FF"/>
              </a:solidFill>
              <a:round/>
              <a:headEnd type="triangle" w="sm" len="sm"/>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9744" name="未知"/>
            <p:cNvSpPr>
              <a:spLocks/>
            </p:cNvSpPr>
            <p:nvPr/>
          </p:nvSpPr>
          <p:spPr bwMode="auto">
            <a:xfrm>
              <a:off x="1172" y="105"/>
              <a:ext cx="57" cy="113"/>
            </a:xfrm>
            <a:custGeom>
              <a:avLst/>
              <a:gdLst>
                <a:gd name="T0" fmla="*/ 57 w 57"/>
                <a:gd name="T1" fmla="*/ 0 h 113"/>
                <a:gd name="T2" fmla="*/ 0 w 57"/>
                <a:gd name="T3" fmla="*/ 113 h 113"/>
                <a:gd name="T4" fmla="*/ 0 60000 65536"/>
                <a:gd name="T5" fmla="*/ 0 60000 65536"/>
                <a:gd name="T6" fmla="*/ 0 w 57"/>
                <a:gd name="T7" fmla="*/ 0 h 113"/>
                <a:gd name="T8" fmla="*/ 57 w 57"/>
                <a:gd name="T9" fmla="*/ 113 h 113"/>
              </a:gdLst>
              <a:ahLst/>
              <a:cxnLst>
                <a:cxn ang="T4">
                  <a:pos x="T0" y="T1"/>
                </a:cxn>
                <a:cxn ang="T5">
                  <a:pos x="T2" y="T3"/>
                </a:cxn>
              </a:cxnLst>
              <a:rect l="T6" t="T7" r="T8" b="T9"/>
              <a:pathLst>
                <a:path w="57" h="113">
                  <a:moveTo>
                    <a:pt x="57" y="0"/>
                  </a:moveTo>
                  <a:cubicBezTo>
                    <a:pt x="47" y="27"/>
                    <a:pt x="19" y="94"/>
                    <a:pt x="0" y="113"/>
                  </a:cubicBezTo>
                </a:path>
              </a:pathLst>
            </a:custGeom>
            <a:noFill/>
            <a:ln w="101600" cap="flat"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sp>
        <p:nvSpPr>
          <p:cNvPr id="773140" name="未知"/>
          <p:cNvSpPr>
            <a:spLocks/>
          </p:cNvSpPr>
          <p:nvPr/>
        </p:nvSpPr>
        <p:spPr bwMode="auto">
          <a:xfrm>
            <a:off x="2568013" y="838200"/>
            <a:ext cx="1214271" cy="609600"/>
          </a:xfrm>
          <a:custGeom>
            <a:avLst/>
            <a:gdLst>
              <a:gd name="T0" fmla="*/ 50 w 233"/>
              <a:gd name="T1" fmla="*/ 299 h 299"/>
              <a:gd name="T2" fmla="*/ 102 w 233"/>
              <a:gd name="T3" fmla="*/ 90 h 299"/>
              <a:gd name="T4" fmla="*/ 233 w 233"/>
              <a:gd name="T5" fmla="*/ 38 h 299"/>
              <a:gd name="T6" fmla="*/ 0 60000 65536"/>
              <a:gd name="T7" fmla="*/ 0 60000 65536"/>
              <a:gd name="T8" fmla="*/ 0 60000 65536"/>
              <a:gd name="T9" fmla="*/ 0 w 233"/>
              <a:gd name="T10" fmla="*/ 0 h 299"/>
              <a:gd name="T11" fmla="*/ 233 w 233"/>
              <a:gd name="T12" fmla="*/ 299 h 299"/>
            </a:gdLst>
            <a:ahLst/>
            <a:cxnLst>
              <a:cxn ang="T6">
                <a:pos x="T0" y="T1"/>
              </a:cxn>
              <a:cxn ang="T7">
                <a:pos x="T2" y="T3"/>
              </a:cxn>
              <a:cxn ang="T8">
                <a:pos x="T4" y="T5"/>
              </a:cxn>
            </a:cxnLst>
            <a:rect l="T9" t="T10" r="T11" b="T12"/>
            <a:pathLst>
              <a:path w="233" h="299">
                <a:moveTo>
                  <a:pt x="50" y="299"/>
                </a:moveTo>
                <a:cubicBezTo>
                  <a:pt x="38" y="183"/>
                  <a:pt x="0" y="141"/>
                  <a:pt x="102" y="90"/>
                </a:cubicBezTo>
                <a:cubicBezTo>
                  <a:pt x="125" y="0"/>
                  <a:pt x="97" y="38"/>
                  <a:pt x="233" y="38"/>
                </a:cubicBezTo>
              </a:path>
            </a:pathLst>
          </a:custGeom>
          <a:noFill/>
          <a:ln w="101600" cap="flat" cmpd="sng">
            <a:solidFill>
              <a:srgbClr val="0000FF"/>
            </a:solidFill>
            <a:round/>
            <a:headEnd type="triangle" w="sm" len="sm"/>
            <a:tailEn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pic>
        <p:nvPicPr>
          <p:cNvPr id="773141" name="Picture 21"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992" y="5715000"/>
            <a:ext cx="92126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142" name="Picture 22"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496" y="5715000"/>
            <a:ext cx="912304"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143" name="Picture 23"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760" y="5715001"/>
            <a:ext cx="761318" cy="714375"/>
          </a:xfrm>
          <a:prstGeom prst="rect">
            <a:avLst/>
          </a:prstGeom>
          <a:noFill/>
          <a:ln w="9525">
            <a:solidFill>
              <a:srgbClr val="FFCC99"/>
            </a:solidFill>
            <a:miter lim="800000"/>
            <a:headEnd/>
            <a:tailEnd/>
          </a:ln>
          <a:extLst>
            <a:ext uri="{909E8E84-426E-40DD-AFC4-6F175D3DCCD1}">
              <a14:hiddenFill xmlns:a14="http://schemas.microsoft.com/office/drawing/2010/main">
                <a:solidFill>
                  <a:srgbClr val="FFFFFF"/>
                </a:solidFill>
              </a14:hiddenFill>
            </a:ext>
          </a:extLst>
        </p:spPr>
      </p:pic>
      <p:pic>
        <p:nvPicPr>
          <p:cNvPr id="773144" name="Picture 24"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517" y="5638801"/>
            <a:ext cx="75875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145" name="Picture 25"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945" y="3886201"/>
            <a:ext cx="75876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46" name="未知"/>
          <p:cNvSpPr>
            <a:spLocks/>
          </p:cNvSpPr>
          <p:nvPr/>
        </p:nvSpPr>
        <p:spPr bwMode="auto">
          <a:xfrm>
            <a:off x="1526477" y="1076325"/>
            <a:ext cx="2447736" cy="2451100"/>
          </a:xfrm>
          <a:custGeom>
            <a:avLst/>
            <a:gdLst>
              <a:gd name="T0" fmla="*/ 43 w 1451"/>
              <a:gd name="T1" fmla="*/ 1511 h 1544"/>
              <a:gd name="T2" fmla="*/ 18 w 1451"/>
              <a:gd name="T3" fmla="*/ 1460 h 1544"/>
              <a:gd name="T4" fmla="*/ 94 w 1451"/>
              <a:gd name="T5" fmla="*/ 1319 h 1544"/>
              <a:gd name="T6" fmla="*/ 146 w 1451"/>
              <a:gd name="T7" fmla="*/ 1204 h 1544"/>
              <a:gd name="T8" fmla="*/ 197 w 1451"/>
              <a:gd name="T9" fmla="*/ 1127 h 1544"/>
              <a:gd name="T10" fmla="*/ 248 w 1451"/>
              <a:gd name="T11" fmla="*/ 1012 h 1544"/>
              <a:gd name="T12" fmla="*/ 274 w 1451"/>
              <a:gd name="T13" fmla="*/ 935 h 1544"/>
              <a:gd name="T14" fmla="*/ 286 w 1451"/>
              <a:gd name="T15" fmla="*/ 871 h 1544"/>
              <a:gd name="T16" fmla="*/ 363 w 1451"/>
              <a:gd name="T17" fmla="*/ 820 h 1544"/>
              <a:gd name="T18" fmla="*/ 466 w 1451"/>
              <a:gd name="T19" fmla="*/ 794 h 1544"/>
              <a:gd name="T20" fmla="*/ 581 w 1451"/>
              <a:gd name="T21" fmla="*/ 704 h 1544"/>
              <a:gd name="T22" fmla="*/ 696 w 1451"/>
              <a:gd name="T23" fmla="*/ 551 h 1544"/>
              <a:gd name="T24" fmla="*/ 722 w 1451"/>
              <a:gd name="T25" fmla="*/ 512 h 1544"/>
              <a:gd name="T26" fmla="*/ 850 w 1451"/>
              <a:gd name="T27" fmla="*/ 410 h 1544"/>
              <a:gd name="T28" fmla="*/ 965 w 1451"/>
              <a:gd name="T29" fmla="*/ 346 h 1544"/>
              <a:gd name="T30" fmla="*/ 1208 w 1451"/>
              <a:gd name="T31" fmla="*/ 231 h 1544"/>
              <a:gd name="T32" fmla="*/ 1298 w 1451"/>
              <a:gd name="T33" fmla="*/ 141 h 1544"/>
              <a:gd name="T34" fmla="*/ 1336 w 1451"/>
              <a:gd name="T35" fmla="*/ 128 h 1544"/>
              <a:gd name="T36" fmla="*/ 1387 w 1451"/>
              <a:gd name="T37" fmla="*/ 52 h 1544"/>
              <a:gd name="T38" fmla="*/ 1413 w 1451"/>
              <a:gd name="T39" fmla="*/ 13 h 1544"/>
              <a:gd name="T40" fmla="*/ 1451 w 1451"/>
              <a:gd name="T41" fmla="*/ 0 h 15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51"/>
              <a:gd name="T64" fmla="*/ 0 h 1544"/>
              <a:gd name="T65" fmla="*/ 1451 w 1451"/>
              <a:gd name="T66" fmla="*/ 1544 h 15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51" h="1544">
                <a:moveTo>
                  <a:pt x="43" y="1511"/>
                </a:moveTo>
                <a:cubicBezTo>
                  <a:pt x="83" y="1390"/>
                  <a:pt x="47" y="1544"/>
                  <a:pt x="18" y="1460"/>
                </a:cubicBezTo>
                <a:cubicBezTo>
                  <a:pt x="0" y="1406"/>
                  <a:pt x="63" y="1350"/>
                  <a:pt x="94" y="1319"/>
                </a:cubicBezTo>
                <a:cubicBezTo>
                  <a:pt x="106" y="1284"/>
                  <a:pt x="128" y="1236"/>
                  <a:pt x="146" y="1204"/>
                </a:cubicBezTo>
                <a:cubicBezTo>
                  <a:pt x="161" y="1177"/>
                  <a:pt x="197" y="1127"/>
                  <a:pt x="197" y="1127"/>
                </a:cubicBezTo>
                <a:cubicBezTo>
                  <a:pt x="227" y="1035"/>
                  <a:pt x="207" y="1072"/>
                  <a:pt x="248" y="1012"/>
                </a:cubicBezTo>
                <a:cubicBezTo>
                  <a:pt x="257" y="986"/>
                  <a:pt x="265" y="961"/>
                  <a:pt x="274" y="935"/>
                </a:cubicBezTo>
                <a:cubicBezTo>
                  <a:pt x="281" y="914"/>
                  <a:pt x="273" y="888"/>
                  <a:pt x="286" y="871"/>
                </a:cubicBezTo>
                <a:cubicBezTo>
                  <a:pt x="305" y="847"/>
                  <a:pt x="337" y="837"/>
                  <a:pt x="363" y="820"/>
                </a:cubicBezTo>
                <a:cubicBezTo>
                  <a:pt x="393" y="800"/>
                  <a:pt x="466" y="794"/>
                  <a:pt x="466" y="794"/>
                </a:cubicBezTo>
                <a:cubicBezTo>
                  <a:pt x="507" y="766"/>
                  <a:pt x="539" y="732"/>
                  <a:pt x="581" y="704"/>
                </a:cubicBezTo>
                <a:cubicBezTo>
                  <a:pt x="617" y="649"/>
                  <a:pt x="659" y="607"/>
                  <a:pt x="696" y="551"/>
                </a:cubicBezTo>
                <a:cubicBezTo>
                  <a:pt x="705" y="538"/>
                  <a:pt x="722" y="512"/>
                  <a:pt x="722" y="512"/>
                </a:cubicBezTo>
                <a:cubicBezTo>
                  <a:pt x="744" y="444"/>
                  <a:pt x="790" y="430"/>
                  <a:pt x="850" y="410"/>
                </a:cubicBezTo>
                <a:cubicBezTo>
                  <a:pt x="937" y="351"/>
                  <a:pt x="897" y="369"/>
                  <a:pt x="965" y="346"/>
                </a:cubicBezTo>
                <a:cubicBezTo>
                  <a:pt x="1049" y="219"/>
                  <a:pt x="1023" y="247"/>
                  <a:pt x="1208" y="231"/>
                </a:cubicBezTo>
                <a:cubicBezTo>
                  <a:pt x="1275" y="208"/>
                  <a:pt x="1239" y="229"/>
                  <a:pt x="1298" y="141"/>
                </a:cubicBezTo>
                <a:cubicBezTo>
                  <a:pt x="1305" y="130"/>
                  <a:pt x="1323" y="132"/>
                  <a:pt x="1336" y="128"/>
                </a:cubicBezTo>
                <a:cubicBezTo>
                  <a:pt x="1353" y="103"/>
                  <a:pt x="1370" y="77"/>
                  <a:pt x="1387" y="52"/>
                </a:cubicBezTo>
                <a:cubicBezTo>
                  <a:pt x="1396" y="39"/>
                  <a:pt x="1398" y="18"/>
                  <a:pt x="1413" y="13"/>
                </a:cubicBezTo>
                <a:cubicBezTo>
                  <a:pt x="1426" y="9"/>
                  <a:pt x="1451" y="0"/>
                  <a:pt x="1451" y="0"/>
                </a:cubicBezTo>
              </a:path>
            </a:pathLst>
          </a:custGeom>
          <a:noFill/>
          <a:ln w="101600" cap="flat" cmpd="sng">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715" name="AutoShape 27"/>
          <p:cNvSpPr>
            <a:spLocks noChangeArrowheads="1"/>
          </p:cNvSpPr>
          <p:nvPr/>
        </p:nvSpPr>
        <p:spPr bwMode="auto">
          <a:xfrm>
            <a:off x="9069291" y="6310314"/>
            <a:ext cx="383858" cy="555625"/>
          </a:xfrm>
          <a:prstGeom prst="curvedLeftArrow">
            <a:avLst>
              <a:gd name="adj1" fmla="val 23333"/>
              <a:gd name="adj2" fmla="val 46667"/>
              <a:gd name="adj3" fmla="val 33333"/>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773148" name="Picture 28"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130" y="4876801"/>
            <a:ext cx="742126"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49" name="AutoShape 29"/>
          <p:cNvSpPr>
            <a:spLocks noChangeArrowheads="1"/>
          </p:cNvSpPr>
          <p:nvPr/>
        </p:nvSpPr>
        <p:spPr bwMode="auto">
          <a:xfrm>
            <a:off x="6952952" y="5105400"/>
            <a:ext cx="876477" cy="990600"/>
          </a:xfrm>
          <a:prstGeom prst="star5">
            <a:avLst/>
          </a:prstGeom>
          <a:solidFill>
            <a:srgbClr val="FF0000"/>
          </a:solidFill>
          <a:ln w="9525">
            <a:solidFill>
              <a:schemeClr val="tx1"/>
            </a:solidFill>
            <a:miter lim="800000"/>
            <a:headEnd/>
            <a:tailEnd/>
          </a:ln>
          <a:effectLst/>
        </p:spPr>
        <p:txBody>
          <a:bodyPr wrap="none" anchor="ctr"/>
          <a:lstStyle/>
          <a:p>
            <a:pPr>
              <a:defRPr/>
            </a:pPr>
            <a:endParaRPr lang="zh-CN" altLang="en-US">
              <a:latin typeface="Arial" charset="0"/>
            </a:endParaRPr>
          </a:p>
        </p:txBody>
      </p:sp>
      <p:sp>
        <p:nvSpPr>
          <p:cNvPr id="773150" name="AutoShape 30"/>
          <p:cNvSpPr>
            <a:spLocks noChangeArrowheads="1"/>
          </p:cNvSpPr>
          <p:nvPr/>
        </p:nvSpPr>
        <p:spPr bwMode="auto">
          <a:xfrm>
            <a:off x="7290748" y="2895600"/>
            <a:ext cx="606496" cy="838200"/>
          </a:xfrm>
          <a:prstGeom prst="sun">
            <a:avLst>
              <a:gd name="adj" fmla="val 25000"/>
            </a:avLst>
          </a:prstGeom>
          <a:solidFill>
            <a:srgbClr val="0000CC"/>
          </a:solidFill>
          <a:ln w="9525">
            <a:solidFill>
              <a:schemeClr val="tx1"/>
            </a:solidFill>
            <a:miter lim="800000"/>
            <a:headEnd/>
            <a:tailEnd/>
          </a:ln>
        </p:spPr>
        <p:txBody>
          <a:bodyPr wrap="none" anchor="ctr"/>
          <a:lstStyle/>
          <a:p>
            <a:endParaRPr lang="zh-CN" altLang="en-US"/>
          </a:p>
        </p:txBody>
      </p:sp>
      <p:pic>
        <p:nvPicPr>
          <p:cNvPr id="773151" name="Picture 31"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509" y="4648201"/>
            <a:ext cx="76003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52" name="AutoShape 32"/>
          <p:cNvSpPr>
            <a:spLocks noChangeArrowheads="1"/>
          </p:cNvSpPr>
          <p:nvPr/>
        </p:nvSpPr>
        <p:spPr bwMode="auto">
          <a:xfrm>
            <a:off x="409449" y="6096000"/>
            <a:ext cx="2226378" cy="609600"/>
          </a:xfrm>
          <a:prstGeom prst="wedgeRectCallout">
            <a:avLst>
              <a:gd name="adj1" fmla="val 14682"/>
              <a:gd name="adj2" fmla="val -218026"/>
            </a:avLst>
          </a:prstGeom>
          <a:solidFill>
            <a:srgbClr val="FFFF00"/>
          </a:solidFill>
          <a:ln w="9525">
            <a:solidFill>
              <a:schemeClr val="tx1"/>
            </a:solidFill>
            <a:miter lim="800000"/>
            <a:headEnd/>
            <a:tailEnd/>
          </a:ln>
          <a:effectLst/>
        </p:spPr>
        <p:txBody>
          <a:bodyPr/>
          <a:lstStyle/>
          <a:p>
            <a:pPr>
              <a:defRPr/>
            </a:pPr>
            <a:r>
              <a:rPr lang="zh-CN" altLang="en-US" sz="3200" b="1" dirty="0">
                <a:effectLst>
                  <a:outerShdw blurRad="38100" dist="38100" dir="2700000" algn="tl">
                    <a:srgbClr val="FFFFFF"/>
                  </a:outerShdw>
                </a:effectLst>
                <a:latin typeface="Arial" charset="0"/>
                <a:ea typeface="黑体" pitchFamily="2" charset="-122"/>
              </a:rPr>
              <a:t>巧渡金沙江</a:t>
            </a:r>
          </a:p>
        </p:txBody>
      </p:sp>
      <p:sp>
        <p:nvSpPr>
          <p:cNvPr id="773153" name="AutoShape 33"/>
          <p:cNvSpPr>
            <a:spLocks noChangeArrowheads="1"/>
          </p:cNvSpPr>
          <p:nvPr/>
        </p:nvSpPr>
        <p:spPr bwMode="auto">
          <a:xfrm>
            <a:off x="2770178" y="6096000"/>
            <a:ext cx="1888582" cy="609600"/>
          </a:xfrm>
          <a:prstGeom prst="wedgeRectCallout">
            <a:avLst>
              <a:gd name="adj1" fmla="val -38210"/>
              <a:gd name="adj2" fmla="val -205270"/>
            </a:avLst>
          </a:prstGeom>
          <a:solidFill>
            <a:srgbClr val="00FFFF"/>
          </a:solidFill>
          <a:ln w="9525">
            <a:solidFill>
              <a:schemeClr val="tx1"/>
            </a:solidFill>
            <a:miter lim="800000"/>
            <a:headEnd/>
            <a:tailEnd/>
          </a:ln>
          <a:effectLst/>
        </p:spPr>
        <p:txBody>
          <a:bodyPr/>
          <a:lstStyle/>
          <a:p>
            <a:pPr algn="ctr">
              <a:defRPr/>
            </a:pPr>
            <a:r>
              <a:rPr lang="zh-CN" altLang="en-US" sz="3200" b="1" dirty="0">
                <a:effectLst>
                  <a:outerShdw blurRad="38100" dist="38100" dir="2700000" algn="tl">
                    <a:srgbClr val="FFFFFF"/>
                  </a:outerShdw>
                </a:effectLst>
                <a:latin typeface="Arial" charset="0"/>
                <a:ea typeface="黑体" pitchFamily="2" charset="-122"/>
              </a:rPr>
              <a:t>四渡赤水</a:t>
            </a:r>
          </a:p>
        </p:txBody>
      </p:sp>
      <p:sp>
        <p:nvSpPr>
          <p:cNvPr id="773154" name="AutoShape 34"/>
          <p:cNvSpPr>
            <a:spLocks noChangeArrowheads="1"/>
          </p:cNvSpPr>
          <p:nvPr/>
        </p:nvSpPr>
        <p:spPr bwMode="auto">
          <a:xfrm>
            <a:off x="3916634" y="3124200"/>
            <a:ext cx="1850250" cy="609600"/>
          </a:xfrm>
          <a:prstGeom prst="wedgeRectCallout">
            <a:avLst>
              <a:gd name="adj1" fmla="val -71717"/>
              <a:gd name="adj2" fmla="val 276189"/>
            </a:avLst>
          </a:prstGeom>
          <a:solidFill>
            <a:srgbClr val="33CCCC"/>
          </a:solidFill>
          <a:ln w="9525">
            <a:solidFill>
              <a:schemeClr val="tx1"/>
            </a:solidFill>
            <a:miter lim="800000"/>
            <a:headEnd/>
            <a:tailEnd/>
          </a:ln>
          <a:effectLst/>
        </p:spPr>
        <p:txBody>
          <a:bodyPr/>
          <a:lstStyle/>
          <a:p>
            <a:pPr algn="ctr">
              <a:defRPr/>
            </a:pPr>
            <a:r>
              <a:rPr lang="zh-CN" altLang="en-US" sz="3200" b="1" dirty="0">
                <a:effectLst>
                  <a:outerShdw blurRad="38100" dist="38100" dir="2700000" algn="tl">
                    <a:srgbClr val="FFFFFF"/>
                  </a:outerShdw>
                </a:effectLst>
                <a:latin typeface="Arial" charset="0"/>
                <a:ea typeface="黑体" pitchFamily="2" charset="-122"/>
              </a:rPr>
              <a:t>遵义会议</a:t>
            </a:r>
          </a:p>
        </p:txBody>
      </p:sp>
      <p:sp>
        <p:nvSpPr>
          <p:cNvPr id="773155" name="AutoShape 35"/>
          <p:cNvSpPr>
            <a:spLocks noChangeArrowheads="1"/>
          </p:cNvSpPr>
          <p:nvPr/>
        </p:nvSpPr>
        <p:spPr bwMode="auto">
          <a:xfrm>
            <a:off x="6143011" y="4267200"/>
            <a:ext cx="2926280" cy="609600"/>
          </a:xfrm>
          <a:prstGeom prst="wedgeRectCallout">
            <a:avLst>
              <a:gd name="adj1" fmla="val -86697"/>
              <a:gd name="adj2" fmla="val 250147"/>
            </a:avLst>
          </a:prstGeom>
          <a:solidFill>
            <a:srgbClr val="FF00FF"/>
          </a:solidFill>
          <a:ln w="9525">
            <a:solidFill>
              <a:schemeClr val="tx1"/>
            </a:solidFill>
            <a:miter lim="800000"/>
            <a:headEnd/>
            <a:tailEnd/>
          </a:ln>
          <a:effectLst/>
        </p:spPr>
        <p:txBody>
          <a:bodyPr/>
          <a:lstStyle/>
          <a:p>
            <a:pPr algn="ctr">
              <a:defRPr/>
            </a:pPr>
            <a:r>
              <a:rPr lang="zh-CN" altLang="en-US" sz="3200" b="1" dirty="0">
                <a:effectLst>
                  <a:outerShdw blurRad="38100" dist="38100" dir="2700000" algn="tl">
                    <a:srgbClr val="FFFFFF"/>
                  </a:outerShdw>
                </a:effectLst>
                <a:latin typeface="Arial" charset="0"/>
                <a:ea typeface="黑体" pitchFamily="2" charset="-122"/>
              </a:rPr>
              <a:t>穿越四道封锁</a:t>
            </a:r>
          </a:p>
        </p:txBody>
      </p:sp>
      <p:sp>
        <p:nvSpPr>
          <p:cNvPr id="773156" name="AutoShape 36"/>
          <p:cNvSpPr>
            <a:spLocks noChangeArrowheads="1"/>
          </p:cNvSpPr>
          <p:nvPr/>
        </p:nvSpPr>
        <p:spPr bwMode="auto">
          <a:xfrm>
            <a:off x="1" y="609600"/>
            <a:ext cx="1825886" cy="1066800"/>
          </a:xfrm>
          <a:prstGeom prst="wedgeRectCallout">
            <a:avLst>
              <a:gd name="adj1" fmla="val 101593"/>
              <a:gd name="adj2" fmla="val 38394"/>
            </a:avLst>
          </a:prstGeom>
          <a:solidFill>
            <a:srgbClr val="FF0000"/>
          </a:solidFill>
          <a:ln w="9525">
            <a:solidFill>
              <a:schemeClr val="tx1"/>
            </a:solidFill>
            <a:miter lim="800000"/>
            <a:headEnd/>
            <a:tailEnd/>
          </a:ln>
          <a:effectLst/>
        </p:spPr>
        <p:txBody>
          <a:bodyPr/>
          <a:lstStyle/>
          <a:p>
            <a:pPr algn="ctr">
              <a:defRPr/>
            </a:pPr>
            <a:r>
              <a:rPr lang="zh-CN" altLang="en-US" sz="3200" b="1" dirty="0">
                <a:effectLst>
                  <a:outerShdw blurRad="38100" dist="38100" dir="2700000" algn="tl">
                    <a:srgbClr val="FFFFFF"/>
                  </a:outerShdw>
                </a:effectLst>
                <a:latin typeface="Arial" charset="0"/>
                <a:ea typeface="黑体" pitchFamily="2" charset="-122"/>
              </a:rPr>
              <a:t>三大主力胜利会师</a:t>
            </a:r>
          </a:p>
        </p:txBody>
      </p:sp>
      <p:sp>
        <p:nvSpPr>
          <p:cNvPr id="773157" name="AutoShape 37"/>
          <p:cNvSpPr>
            <a:spLocks noChangeArrowheads="1"/>
          </p:cNvSpPr>
          <p:nvPr/>
        </p:nvSpPr>
        <p:spPr bwMode="auto">
          <a:xfrm>
            <a:off x="5604330" y="228600"/>
            <a:ext cx="2292914" cy="1143000"/>
          </a:xfrm>
          <a:prstGeom prst="wedgeRectCallout">
            <a:avLst>
              <a:gd name="adj1" fmla="val -112447"/>
              <a:gd name="adj2" fmla="val 14968"/>
            </a:avLst>
          </a:prstGeom>
          <a:solidFill>
            <a:srgbClr val="FF0000"/>
          </a:solidFill>
          <a:ln w="9525">
            <a:solidFill>
              <a:schemeClr val="tx1"/>
            </a:solidFill>
            <a:miter lim="800000"/>
            <a:headEnd/>
            <a:tailEnd/>
          </a:ln>
          <a:effectLst/>
        </p:spPr>
        <p:txBody>
          <a:bodyPr/>
          <a:lstStyle/>
          <a:p>
            <a:pPr algn="ctr">
              <a:defRPr/>
            </a:pPr>
            <a:r>
              <a:rPr lang="zh-CN" altLang="en-US" sz="3200" b="1" dirty="0">
                <a:effectLst>
                  <a:outerShdw blurRad="38100" dist="38100" dir="2700000" algn="tl">
                    <a:srgbClr val="FFFFFF"/>
                  </a:outerShdw>
                </a:effectLst>
                <a:latin typeface="Arial" charset="0"/>
                <a:ea typeface="黑体" pitchFamily="2" charset="-122"/>
              </a:rPr>
              <a:t>红一方面军</a:t>
            </a:r>
          </a:p>
          <a:p>
            <a:pPr algn="ctr">
              <a:defRPr/>
            </a:pPr>
            <a:r>
              <a:rPr lang="zh-CN" altLang="en-US" sz="3200" b="1" dirty="0">
                <a:effectLst>
                  <a:outerShdw blurRad="38100" dist="38100" dir="2700000" algn="tl">
                    <a:srgbClr val="FFFFFF"/>
                  </a:outerShdw>
                </a:effectLst>
                <a:latin typeface="Arial" charset="0"/>
                <a:ea typeface="黑体" pitchFamily="2" charset="-122"/>
              </a:rPr>
              <a:t>结束长征</a:t>
            </a:r>
          </a:p>
        </p:txBody>
      </p:sp>
      <p:pic>
        <p:nvPicPr>
          <p:cNvPr id="773158" name="Picture 38"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032" y="4800601"/>
            <a:ext cx="75876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159" name="Picture 39"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343" y="4572001"/>
            <a:ext cx="75875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160" name="Picture 40"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032" y="4419601"/>
            <a:ext cx="75876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161" name="Picture 41" descr="爆炸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808" y="5181601"/>
            <a:ext cx="75875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2"/>
          <p:cNvGrpSpPr>
            <a:grpSpLocks/>
          </p:cNvGrpSpPr>
          <p:nvPr/>
        </p:nvGrpSpPr>
        <p:grpSpPr bwMode="auto">
          <a:xfrm>
            <a:off x="-179635" y="3886200"/>
            <a:ext cx="876979" cy="2286000"/>
            <a:chOff x="2" y="2400"/>
            <a:chExt cx="482" cy="1248"/>
          </a:xfrm>
        </p:grpSpPr>
        <p:sp>
          <p:nvSpPr>
            <p:cNvPr id="773163" name="AutoShape 43"/>
            <p:cNvSpPr>
              <a:spLocks noChangeArrowheads="1"/>
            </p:cNvSpPr>
            <p:nvPr/>
          </p:nvSpPr>
          <p:spPr bwMode="auto">
            <a:xfrm rot="5400000">
              <a:off x="-333" y="2832"/>
              <a:ext cx="1248" cy="384"/>
            </a:xfrm>
            <a:prstGeom prst="wedgeRectCallout">
              <a:avLst>
                <a:gd name="adj1" fmla="val -25096"/>
                <a:gd name="adj2" fmla="val -181038"/>
              </a:avLst>
            </a:prstGeom>
            <a:solidFill>
              <a:srgbClr val="FFFF00"/>
            </a:solidFill>
            <a:ln w="9525">
              <a:solidFill>
                <a:schemeClr val="tx1"/>
              </a:solidFill>
              <a:miter lim="800000"/>
              <a:headEnd/>
              <a:tailEnd/>
            </a:ln>
            <a:effectLst/>
          </p:spPr>
          <p:txBody>
            <a:bodyPr rot="10800000" vert="eaVert"/>
            <a:lstStyle/>
            <a:p>
              <a:pPr>
                <a:defRPr/>
              </a:pPr>
              <a:endParaRPr lang="zh-CN" altLang="zh-CN" sz="3200" b="1">
                <a:effectLst>
                  <a:outerShdw blurRad="38100" dist="38100" dir="2700000" algn="tl">
                    <a:srgbClr val="FFFFFF"/>
                  </a:outerShdw>
                </a:effectLst>
                <a:latin typeface="Arial" charset="0"/>
                <a:ea typeface="黑体" pitchFamily="2" charset="-122"/>
              </a:endParaRPr>
            </a:p>
          </p:txBody>
        </p:sp>
        <p:sp>
          <p:nvSpPr>
            <p:cNvPr id="773164" name="Text Box 44"/>
            <p:cNvSpPr txBox="1">
              <a:spLocks noChangeArrowheads="1"/>
            </p:cNvSpPr>
            <p:nvPr/>
          </p:nvSpPr>
          <p:spPr bwMode="auto">
            <a:xfrm>
              <a:off x="2" y="2448"/>
              <a:ext cx="482" cy="1200"/>
            </a:xfrm>
            <a:prstGeom prst="rect">
              <a:avLst/>
            </a:prstGeom>
            <a:noFill/>
            <a:ln w="9525">
              <a:noFill/>
              <a:miter lim="800000"/>
              <a:headEnd/>
              <a:tailEnd/>
            </a:ln>
            <a:effectLst/>
          </p:spPr>
          <p:txBody>
            <a:bodyPr vert="eaVert">
              <a:spAutoFit/>
            </a:bodyPr>
            <a:lstStyle/>
            <a:p>
              <a:pPr>
                <a:spcBef>
                  <a:spcPct val="50000"/>
                </a:spcBef>
                <a:defRPr/>
              </a:pPr>
              <a:r>
                <a:rPr lang="zh-CN" altLang="en-US" sz="3200" b="1">
                  <a:effectLst>
                    <a:outerShdw blurRad="38100" dist="38100" dir="2700000" algn="tl">
                      <a:srgbClr val="C0C0C0"/>
                    </a:outerShdw>
                  </a:effectLst>
                  <a:latin typeface="Arial" charset="0"/>
                  <a:ea typeface="黑体" pitchFamily="2" charset="-122"/>
                </a:rPr>
                <a:t>强渡大渡河</a:t>
              </a:r>
            </a:p>
          </p:txBody>
        </p:sp>
      </p:grpSp>
      <p:sp>
        <p:nvSpPr>
          <p:cNvPr id="773165" name="AutoShape 45"/>
          <p:cNvSpPr>
            <a:spLocks noChangeArrowheads="1"/>
          </p:cNvSpPr>
          <p:nvPr/>
        </p:nvSpPr>
        <p:spPr bwMode="auto">
          <a:xfrm>
            <a:off x="2609596" y="2209800"/>
            <a:ext cx="1484251" cy="609600"/>
          </a:xfrm>
          <a:prstGeom prst="wedgeRectCallout">
            <a:avLst>
              <a:gd name="adj1" fmla="val -99653"/>
              <a:gd name="adj2" fmla="val 22398"/>
            </a:avLst>
          </a:prstGeom>
          <a:solidFill>
            <a:srgbClr val="008000"/>
          </a:solidFill>
          <a:ln w="9525">
            <a:solidFill>
              <a:schemeClr val="tx1"/>
            </a:solidFill>
            <a:miter lim="800000"/>
            <a:headEnd/>
            <a:tailEnd/>
          </a:ln>
          <a:effectLst/>
        </p:spPr>
        <p:txBody>
          <a:bodyPr/>
          <a:lstStyle/>
          <a:p>
            <a:pPr algn="ctr">
              <a:defRPr/>
            </a:pPr>
            <a:r>
              <a:rPr lang="zh-CN" altLang="en-US" sz="3200" b="1" dirty="0">
                <a:effectLst>
                  <a:outerShdw blurRad="38100" dist="38100" dir="2700000" algn="tl">
                    <a:srgbClr val="FFFFFF"/>
                  </a:outerShdw>
                </a:effectLst>
                <a:latin typeface="Arial" charset="0"/>
                <a:ea typeface="黑体" pitchFamily="2" charset="-122"/>
              </a:rPr>
              <a:t>过草地</a:t>
            </a:r>
          </a:p>
        </p:txBody>
      </p:sp>
      <p:sp>
        <p:nvSpPr>
          <p:cNvPr id="773166" name="AutoShape 46"/>
          <p:cNvSpPr>
            <a:spLocks noChangeArrowheads="1"/>
          </p:cNvSpPr>
          <p:nvPr/>
        </p:nvSpPr>
        <p:spPr bwMode="auto">
          <a:xfrm>
            <a:off x="-69344" y="2795885"/>
            <a:ext cx="1533376" cy="609600"/>
          </a:xfrm>
          <a:prstGeom prst="wedgeRectCallout">
            <a:avLst>
              <a:gd name="adj1" fmla="val 64697"/>
              <a:gd name="adj2" fmla="val 113689"/>
            </a:avLst>
          </a:prstGeom>
          <a:solidFill>
            <a:srgbClr val="CCFFFF"/>
          </a:solidFill>
          <a:ln w="9525">
            <a:solidFill>
              <a:schemeClr val="tx1"/>
            </a:solidFill>
            <a:miter lim="800000"/>
            <a:headEnd/>
            <a:tailEnd/>
          </a:ln>
          <a:effectLst/>
        </p:spPr>
        <p:txBody>
          <a:bodyPr/>
          <a:lstStyle/>
          <a:p>
            <a:pPr algn="ctr">
              <a:defRPr/>
            </a:pPr>
            <a:r>
              <a:rPr lang="zh-CN" altLang="en-US" sz="3200" b="1" dirty="0">
                <a:effectLst>
                  <a:outerShdw blurRad="38100" dist="38100" dir="2700000" algn="tl">
                    <a:srgbClr val="FFFFFF"/>
                  </a:outerShdw>
                </a:effectLst>
                <a:latin typeface="Arial" charset="0"/>
                <a:ea typeface="黑体" pitchFamily="2" charset="-122"/>
              </a:rPr>
              <a:t>爬雪山</a:t>
            </a:r>
          </a:p>
        </p:txBody>
      </p:sp>
      <p:sp>
        <p:nvSpPr>
          <p:cNvPr id="773167" name="Rectangle 47"/>
          <p:cNvSpPr>
            <a:spLocks noChangeArrowheads="1"/>
          </p:cNvSpPr>
          <p:nvPr/>
        </p:nvSpPr>
        <p:spPr bwMode="auto">
          <a:xfrm>
            <a:off x="3916634" y="4267200"/>
            <a:ext cx="2172638" cy="533400"/>
          </a:xfrm>
          <a:prstGeom prst="rect">
            <a:avLst/>
          </a:prstGeom>
          <a:solidFill>
            <a:srgbClr val="FF0000"/>
          </a:solidFill>
          <a:ln w="9525">
            <a:solidFill>
              <a:schemeClr val="tx1"/>
            </a:solidFill>
            <a:miter lim="800000"/>
            <a:headEnd/>
            <a:tailEnd/>
          </a:ln>
          <a:effectLst/>
        </p:spPr>
        <p:txBody>
          <a:bodyPr wrap="none" anchor="ctr"/>
          <a:lstStyle/>
          <a:p>
            <a:pPr algn="ctr">
              <a:defRPr/>
            </a:pPr>
            <a:r>
              <a:rPr lang="zh-CN" altLang="en-US" sz="3200" b="1" dirty="0">
                <a:effectLst>
                  <a:outerShdw blurRad="38100" dist="38100" dir="2700000" algn="tl">
                    <a:srgbClr val="FFFFFF"/>
                  </a:outerShdw>
                </a:effectLst>
                <a:latin typeface="Arial" charset="0"/>
                <a:ea typeface="黑体" pitchFamily="2" charset="-122"/>
              </a:rPr>
              <a:t>红二方面军</a:t>
            </a:r>
          </a:p>
        </p:txBody>
      </p:sp>
      <p:sp>
        <p:nvSpPr>
          <p:cNvPr id="773168" name="Rectangle 48"/>
          <p:cNvSpPr>
            <a:spLocks noChangeArrowheads="1"/>
          </p:cNvSpPr>
          <p:nvPr/>
        </p:nvSpPr>
        <p:spPr bwMode="auto">
          <a:xfrm>
            <a:off x="1758071" y="3581400"/>
            <a:ext cx="2158563" cy="533400"/>
          </a:xfrm>
          <a:prstGeom prst="rect">
            <a:avLst/>
          </a:prstGeom>
          <a:solidFill>
            <a:srgbClr val="FF0000"/>
          </a:solidFill>
          <a:ln w="9525">
            <a:solidFill>
              <a:schemeClr val="tx1"/>
            </a:solidFill>
            <a:miter lim="800000"/>
            <a:headEnd/>
            <a:tailEnd/>
          </a:ln>
          <a:effectLst/>
        </p:spPr>
        <p:txBody>
          <a:bodyPr wrap="none" anchor="ctr"/>
          <a:lstStyle/>
          <a:p>
            <a:pPr algn="ctr">
              <a:defRPr/>
            </a:pPr>
            <a:r>
              <a:rPr lang="zh-CN" altLang="en-US" sz="3200" b="1" dirty="0">
                <a:effectLst>
                  <a:outerShdw blurRad="38100" dist="38100" dir="2700000" algn="tl">
                    <a:srgbClr val="FFFFFF"/>
                  </a:outerShdw>
                </a:effectLst>
                <a:latin typeface="Arial" charset="0"/>
                <a:ea typeface="黑体" pitchFamily="2" charset="-122"/>
              </a:rPr>
              <a:t>红四方面军</a:t>
            </a:r>
          </a:p>
        </p:txBody>
      </p:sp>
      <p:grpSp>
        <p:nvGrpSpPr>
          <p:cNvPr id="6" name="Group 49"/>
          <p:cNvGrpSpPr>
            <a:grpSpLocks/>
          </p:cNvGrpSpPr>
          <p:nvPr/>
        </p:nvGrpSpPr>
        <p:grpSpPr bwMode="auto">
          <a:xfrm>
            <a:off x="-56073" y="40598"/>
            <a:ext cx="10111880" cy="6868201"/>
            <a:chOff x="0" y="0"/>
            <a:chExt cx="6917" cy="4320"/>
          </a:xfrm>
        </p:grpSpPr>
        <p:pic>
          <p:nvPicPr>
            <p:cNvPr id="29737" name="Picture 50" descr="一渡赤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411"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8" name="Picture 51" descr="二渡赤水"/>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1" y="0"/>
              <a:ext cx="3506"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Picture 52" descr="三渡赤水"/>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60"/>
              <a:ext cx="3459"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0" name="Picture 53" descr="四渡赤水"/>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1" y="2160"/>
              <a:ext cx="350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73174" name="Picture 54" descr="延安宝塔山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364" y="7939"/>
            <a:ext cx="102611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525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73122"/>
                                        </p:tgtEl>
                                        <p:attrNameLst>
                                          <p:attrName>style.visibility</p:attrName>
                                        </p:attrNameLst>
                                      </p:cBhvr>
                                      <p:to>
                                        <p:strVal val="visible"/>
                                      </p:to>
                                    </p:set>
                                    <p:anim calcmode="lin" valueType="num">
                                      <p:cBhvr>
                                        <p:cTn id="7" dur="1000" fill="hold"/>
                                        <p:tgtEl>
                                          <p:spTgt spid="773122"/>
                                        </p:tgtEl>
                                        <p:attrNameLst>
                                          <p:attrName>ppt_w</p:attrName>
                                        </p:attrNameLst>
                                      </p:cBhvr>
                                      <p:tavLst>
                                        <p:tav tm="0">
                                          <p:val>
                                            <p:fltVal val="0"/>
                                          </p:val>
                                        </p:tav>
                                        <p:tav tm="100000">
                                          <p:val>
                                            <p:strVal val="#ppt_w"/>
                                          </p:val>
                                        </p:tav>
                                      </p:tavLst>
                                    </p:anim>
                                    <p:anim calcmode="lin" valueType="num">
                                      <p:cBhvr>
                                        <p:cTn id="8" dur="1000" fill="hold"/>
                                        <p:tgtEl>
                                          <p:spTgt spid="773122"/>
                                        </p:tgtEl>
                                        <p:attrNameLst>
                                          <p:attrName>ppt_h</p:attrName>
                                        </p:attrNameLst>
                                      </p:cBhvr>
                                      <p:tavLst>
                                        <p:tav tm="0">
                                          <p:val>
                                            <p:fltVal val="0"/>
                                          </p:val>
                                        </p:tav>
                                        <p:tav tm="100000">
                                          <p:val>
                                            <p:strVal val="#ppt_h"/>
                                          </p:val>
                                        </p:tav>
                                      </p:tavLst>
                                    </p:anim>
                                    <p:animEffect transition="in" filter="fade">
                                      <p:cBhvr>
                                        <p:cTn id="9" dur="1000"/>
                                        <p:tgtEl>
                                          <p:spTgt spid="773122"/>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773150"/>
                                        </p:tgtEl>
                                        <p:attrNameLst>
                                          <p:attrName>style.visibility</p:attrName>
                                        </p:attrNameLst>
                                      </p:cBhvr>
                                      <p:to>
                                        <p:strVal val="visible"/>
                                      </p:to>
                                    </p:set>
                                    <p:anim calcmode="lin" valueType="num">
                                      <p:cBhvr>
                                        <p:cTn id="13" dur="1000" fill="hold"/>
                                        <p:tgtEl>
                                          <p:spTgt spid="773150"/>
                                        </p:tgtEl>
                                        <p:attrNameLst>
                                          <p:attrName>ppt_w</p:attrName>
                                        </p:attrNameLst>
                                      </p:cBhvr>
                                      <p:tavLst>
                                        <p:tav tm="0">
                                          <p:val>
                                            <p:fltVal val="0"/>
                                          </p:val>
                                        </p:tav>
                                        <p:tav tm="100000">
                                          <p:val>
                                            <p:strVal val="#ppt_w"/>
                                          </p:val>
                                        </p:tav>
                                      </p:tavLst>
                                    </p:anim>
                                    <p:anim calcmode="lin" valueType="num">
                                      <p:cBhvr>
                                        <p:cTn id="14" dur="1000" fill="hold"/>
                                        <p:tgtEl>
                                          <p:spTgt spid="773150"/>
                                        </p:tgtEl>
                                        <p:attrNameLst>
                                          <p:attrName>ppt_h</p:attrName>
                                        </p:attrNameLst>
                                      </p:cBhvr>
                                      <p:tavLst>
                                        <p:tav tm="0">
                                          <p:val>
                                            <p:fltVal val="0"/>
                                          </p:val>
                                        </p:tav>
                                        <p:tav tm="100000">
                                          <p:val>
                                            <p:strVal val="#ppt_h"/>
                                          </p:val>
                                        </p:tav>
                                      </p:tavLst>
                                    </p:anim>
                                    <p:animEffect transition="in" filter="fade">
                                      <p:cBhvr>
                                        <p:cTn id="15" dur="1000"/>
                                        <p:tgtEl>
                                          <p:spTgt spid="773150"/>
                                        </p:tgtEl>
                                      </p:cBhvr>
                                    </p:animEffect>
                                  </p:childTnLst>
                                </p:cTn>
                              </p:par>
                              <p:par>
                                <p:cTn id="16" presetID="53" presetClass="entr" presetSubtype="0" fill="hold" nodeType="withEffect">
                                  <p:stCondLst>
                                    <p:cond delay="0"/>
                                  </p:stCondLst>
                                  <p:childTnLst>
                                    <p:set>
                                      <p:cBhvr>
                                        <p:cTn id="17" dur="1" fill="hold">
                                          <p:stCondLst>
                                            <p:cond delay="0"/>
                                          </p:stCondLst>
                                        </p:cTn>
                                        <p:tgtEl>
                                          <p:spTgt spid="773149"/>
                                        </p:tgtEl>
                                        <p:attrNameLst>
                                          <p:attrName>style.visibility</p:attrName>
                                        </p:attrNameLst>
                                      </p:cBhvr>
                                      <p:to>
                                        <p:strVal val="visible"/>
                                      </p:to>
                                    </p:set>
                                    <p:anim calcmode="lin" valueType="num">
                                      <p:cBhvr>
                                        <p:cTn id="18" dur="1000" fill="hold"/>
                                        <p:tgtEl>
                                          <p:spTgt spid="773149"/>
                                        </p:tgtEl>
                                        <p:attrNameLst>
                                          <p:attrName>ppt_w</p:attrName>
                                        </p:attrNameLst>
                                      </p:cBhvr>
                                      <p:tavLst>
                                        <p:tav tm="0">
                                          <p:val>
                                            <p:fltVal val="0"/>
                                          </p:val>
                                        </p:tav>
                                        <p:tav tm="100000">
                                          <p:val>
                                            <p:strVal val="#ppt_w"/>
                                          </p:val>
                                        </p:tav>
                                      </p:tavLst>
                                    </p:anim>
                                    <p:anim calcmode="lin" valueType="num">
                                      <p:cBhvr>
                                        <p:cTn id="19" dur="1000" fill="hold"/>
                                        <p:tgtEl>
                                          <p:spTgt spid="773149"/>
                                        </p:tgtEl>
                                        <p:attrNameLst>
                                          <p:attrName>ppt_h</p:attrName>
                                        </p:attrNameLst>
                                      </p:cBhvr>
                                      <p:tavLst>
                                        <p:tav tm="0">
                                          <p:val>
                                            <p:fltVal val="0"/>
                                          </p:val>
                                        </p:tav>
                                        <p:tav tm="100000">
                                          <p:val>
                                            <p:strVal val="#ppt_h"/>
                                          </p:val>
                                        </p:tav>
                                      </p:tavLst>
                                    </p:anim>
                                    <p:animEffect transition="in" filter="fade">
                                      <p:cBhvr>
                                        <p:cTn id="20" dur="1000"/>
                                        <p:tgtEl>
                                          <p:spTgt spid="7731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1000"/>
                                        <p:tgtEl>
                                          <p:spTgt spid="2"/>
                                        </p:tgtEl>
                                      </p:cBhvr>
                                    </p:animEffect>
                                  </p:childTnLst>
                                </p:cTn>
                              </p:par>
                              <p:par>
                                <p:cTn id="26" presetID="22" presetClass="entr" presetSubtype="2" fill="hold" nodeType="withEffect">
                                  <p:stCondLst>
                                    <p:cond delay="0"/>
                                  </p:stCondLst>
                                  <p:childTnLst>
                                    <p:set>
                                      <p:cBhvr>
                                        <p:cTn id="27" dur="1" fill="hold">
                                          <p:stCondLst>
                                            <p:cond delay="0"/>
                                          </p:stCondLst>
                                        </p:cTn>
                                        <p:tgtEl>
                                          <p:spTgt spid="773141"/>
                                        </p:tgtEl>
                                        <p:attrNameLst>
                                          <p:attrName>style.visibility</p:attrName>
                                        </p:attrNameLst>
                                      </p:cBhvr>
                                      <p:to>
                                        <p:strVal val="visible"/>
                                      </p:to>
                                    </p:set>
                                    <p:animEffect transition="in" filter="wipe(right)">
                                      <p:cBhvr>
                                        <p:cTn id="28" dur="500"/>
                                        <p:tgtEl>
                                          <p:spTgt spid="773141"/>
                                        </p:tgtEl>
                                      </p:cBhvr>
                                    </p:animEffect>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par>
                          <p:cTn id="29" fill="hold" nodeType="afterGroup">
                            <p:stCondLst>
                              <p:cond delay="1000"/>
                            </p:stCondLst>
                            <p:childTnLst>
                              <p:par>
                                <p:cTn id="30" presetID="22" presetClass="entr" presetSubtype="2" fill="hold" nodeType="afterEffect">
                                  <p:stCondLst>
                                    <p:cond delay="0"/>
                                  </p:stCondLst>
                                  <p:childTnLst>
                                    <p:set>
                                      <p:cBhvr>
                                        <p:cTn id="31" dur="1" fill="hold">
                                          <p:stCondLst>
                                            <p:cond delay="0"/>
                                          </p:stCondLst>
                                        </p:cTn>
                                        <p:tgtEl>
                                          <p:spTgt spid="773142"/>
                                        </p:tgtEl>
                                        <p:attrNameLst>
                                          <p:attrName>style.visibility</p:attrName>
                                        </p:attrNameLst>
                                      </p:cBhvr>
                                      <p:to>
                                        <p:strVal val="visible"/>
                                      </p:to>
                                    </p:set>
                                    <p:animEffect transition="in" filter="wipe(right)">
                                      <p:cBhvr>
                                        <p:cTn id="32" dur="500"/>
                                        <p:tgtEl>
                                          <p:spTgt spid="773142"/>
                                        </p:tgtEl>
                                      </p:cBhvr>
                                    </p:animEffect>
                                  </p:childTnLst>
                                  <p:subTnLst>
                                    <p:audio>
                                      <p:cMediaNode>
                                        <p:cTn display="0" masterRel="sameClick">
                                          <p:stCondLst>
                                            <p:cond evt="begin" delay="0">
                                              <p:tn val="30"/>
                                            </p:cond>
                                          </p:stCondLst>
                                          <p:endCondLst>
                                            <p:cond evt="onStopAudio" delay="0">
                                              <p:tgtEl>
                                                <p:sldTgt/>
                                              </p:tgtEl>
                                            </p:cond>
                                          </p:endCondLst>
                                        </p:cTn>
                                        <p:tgtEl>
                                          <p:sndTgt r:embed="rId2" name="explode.wav"/>
                                        </p:tgtEl>
                                      </p:cMediaNode>
                                    </p:audio>
                                  </p:subTnLst>
                                </p:cTn>
                              </p:par>
                            </p:childTnLst>
                          </p:cTn>
                        </p:par>
                        <p:par>
                          <p:cTn id="33" fill="hold" nodeType="afterGroup">
                            <p:stCondLst>
                              <p:cond delay="1500"/>
                            </p:stCondLst>
                            <p:childTnLst>
                              <p:par>
                                <p:cTn id="34" presetID="22" presetClass="entr" presetSubtype="2" fill="hold" nodeType="afterEffect">
                                  <p:stCondLst>
                                    <p:cond delay="0"/>
                                  </p:stCondLst>
                                  <p:childTnLst>
                                    <p:set>
                                      <p:cBhvr>
                                        <p:cTn id="35" dur="1" fill="hold">
                                          <p:stCondLst>
                                            <p:cond delay="0"/>
                                          </p:stCondLst>
                                        </p:cTn>
                                        <p:tgtEl>
                                          <p:spTgt spid="773144"/>
                                        </p:tgtEl>
                                        <p:attrNameLst>
                                          <p:attrName>style.visibility</p:attrName>
                                        </p:attrNameLst>
                                      </p:cBhvr>
                                      <p:to>
                                        <p:strVal val="visible"/>
                                      </p:to>
                                    </p:set>
                                    <p:animEffect transition="in" filter="wipe(right)">
                                      <p:cBhvr>
                                        <p:cTn id="36" dur="500"/>
                                        <p:tgtEl>
                                          <p:spTgt spid="773144"/>
                                        </p:tgtEl>
                                      </p:cBhvr>
                                    </p:animEffect>
                                  </p:childTnLst>
                                  <p:subTnLst>
                                    <p:audio>
                                      <p:cMediaNode>
                                        <p:cTn display="0" masterRel="sameClick">
                                          <p:stCondLst>
                                            <p:cond evt="begin" delay="0">
                                              <p:tn val="34"/>
                                            </p:cond>
                                          </p:stCondLst>
                                          <p:endCondLst>
                                            <p:cond evt="onStopAudio" delay="0">
                                              <p:tgtEl>
                                                <p:sldTgt/>
                                              </p:tgtEl>
                                            </p:cond>
                                          </p:endCondLst>
                                        </p:cTn>
                                        <p:tgtEl>
                                          <p:sndTgt r:embed="rId2" name="explode.wav"/>
                                        </p:tgtEl>
                                      </p:cMediaNode>
                                    </p:audio>
                                  </p:subTnLst>
                                </p:cTn>
                              </p:par>
                            </p:childTnLst>
                          </p:cTn>
                        </p:par>
                        <p:par>
                          <p:cTn id="37" fill="hold" nodeType="afterGroup">
                            <p:stCondLst>
                              <p:cond delay="2000"/>
                            </p:stCondLst>
                            <p:childTnLst>
                              <p:par>
                                <p:cTn id="38" presetID="22" presetClass="entr" presetSubtype="2" fill="hold" nodeType="afterEffect">
                                  <p:stCondLst>
                                    <p:cond delay="0"/>
                                  </p:stCondLst>
                                  <p:childTnLst>
                                    <p:set>
                                      <p:cBhvr>
                                        <p:cTn id="39" dur="1" fill="hold">
                                          <p:stCondLst>
                                            <p:cond delay="0"/>
                                          </p:stCondLst>
                                        </p:cTn>
                                        <p:tgtEl>
                                          <p:spTgt spid="773143"/>
                                        </p:tgtEl>
                                        <p:attrNameLst>
                                          <p:attrName>style.visibility</p:attrName>
                                        </p:attrNameLst>
                                      </p:cBhvr>
                                      <p:to>
                                        <p:strVal val="visible"/>
                                      </p:to>
                                    </p:set>
                                    <p:animEffect transition="in" filter="wipe(right)">
                                      <p:cBhvr>
                                        <p:cTn id="40" dur="500"/>
                                        <p:tgtEl>
                                          <p:spTgt spid="773143"/>
                                        </p:tgtEl>
                                      </p:cBhvr>
                                    </p:animEffect>
                                  </p:childTnLst>
                                  <p:subTnLst>
                                    <p:audio>
                                      <p:cMediaNode>
                                        <p:cTn display="0" masterRel="sameClick">
                                          <p:stCondLst>
                                            <p:cond evt="begin" delay="0">
                                              <p:tn val="38"/>
                                            </p:cond>
                                          </p:stCondLst>
                                          <p:endCondLst>
                                            <p:cond evt="onStopAudio" delay="0">
                                              <p:tgtEl>
                                                <p:sldTgt/>
                                              </p:tgtEl>
                                            </p:cond>
                                          </p:endCondLst>
                                        </p:cTn>
                                        <p:tgtEl>
                                          <p:sndTgt r:embed="rId2" name="explode.wav"/>
                                        </p:tgtEl>
                                      </p:cMediaNode>
                                    </p:audio>
                                  </p:subTnLst>
                                </p:cTn>
                              </p:par>
                            </p:childTnLst>
                          </p:cTn>
                        </p:par>
                        <p:par>
                          <p:cTn id="41" fill="hold" nodeType="afterGroup">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773155"/>
                                        </p:tgtEl>
                                        <p:attrNameLst>
                                          <p:attrName>style.visibility</p:attrName>
                                        </p:attrNameLst>
                                      </p:cBhvr>
                                      <p:to>
                                        <p:strVal val="visible"/>
                                      </p:to>
                                    </p:set>
                                    <p:animEffect transition="in" filter="wipe(down)">
                                      <p:cBhvr>
                                        <p:cTn id="44" dur="1000"/>
                                        <p:tgtEl>
                                          <p:spTgt spid="77315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73127"/>
                                        </p:tgtEl>
                                        <p:attrNameLst>
                                          <p:attrName>style.visibility</p:attrName>
                                        </p:attrNameLst>
                                      </p:cBhvr>
                                      <p:to>
                                        <p:strVal val="visible"/>
                                      </p:to>
                                    </p:set>
                                    <p:animEffect transition="in" filter="wipe(down)">
                                      <p:cBhvr>
                                        <p:cTn id="49" dur="1000"/>
                                        <p:tgtEl>
                                          <p:spTgt spid="773127"/>
                                        </p:tgtEl>
                                      </p:cBhvr>
                                    </p:animEffect>
                                  </p:childTnLst>
                                </p:cTn>
                              </p:par>
                            </p:childTnLst>
                          </p:cTn>
                        </p:par>
                        <p:par>
                          <p:cTn id="50" fill="hold" nodeType="afterGroup">
                            <p:stCondLst>
                              <p:cond delay="1000"/>
                            </p:stCondLst>
                            <p:childTnLst>
                              <p:par>
                                <p:cTn id="51" presetID="22" presetClass="entr" presetSubtype="4" fill="hold" nodeType="afterEffect">
                                  <p:stCondLst>
                                    <p:cond delay="0"/>
                                  </p:stCondLst>
                                  <p:childTnLst>
                                    <p:set>
                                      <p:cBhvr>
                                        <p:cTn id="52" dur="1" fill="hold">
                                          <p:stCondLst>
                                            <p:cond delay="0"/>
                                          </p:stCondLst>
                                        </p:cTn>
                                        <p:tgtEl>
                                          <p:spTgt spid="773151"/>
                                        </p:tgtEl>
                                        <p:attrNameLst>
                                          <p:attrName>style.visibility</p:attrName>
                                        </p:attrNameLst>
                                      </p:cBhvr>
                                      <p:to>
                                        <p:strVal val="visible"/>
                                      </p:to>
                                    </p:set>
                                    <p:animEffect transition="in" filter="wipe(down)">
                                      <p:cBhvr>
                                        <p:cTn id="53" dur="1000"/>
                                        <p:tgtEl>
                                          <p:spTgt spid="773151"/>
                                        </p:tgtEl>
                                      </p:cBhvr>
                                    </p:animEffect>
                                  </p:childTnLst>
                                  <p:subTnLst>
                                    <p:audio>
                                      <p:cMediaNode>
                                        <p:cTn display="0" masterRel="sameClick">
                                          <p:stCondLst>
                                            <p:cond evt="begin" delay="0">
                                              <p:tn val="51"/>
                                            </p:cond>
                                          </p:stCondLst>
                                          <p:endCondLst>
                                            <p:cond evt="onStopAudio" delay="0">
                                              <p:tgtEl>
                                                <p:sldTgt/>
                                              </p:tgtEl>
                                            </p:cond>
                                          </p:endCondLst>
                                        </p:cTn>
                                        <p:tgtEl>
                                          <p:sndTgt r:embed="rId2" name="explode.wav"/>
                                        </p:tgtEl>
                                      </p:cMediaNode>
                                    </p:audio>
                                  </p:subTnLst>
                                </p:cTn>
                              </p:par>
                            </p:childTnLst>
                          </p:cTn>
                        </p:par>
                        <p:par>
                          <p:cTn id="54" fill="hold" nodeType="afterGroup">
                            <p:stCondLst>
                              <p:cond delay="2000"/>
                            </p:stCondLst>
                            <p:childTnLst>
                              <p:par>
                                <p:cTn id="55" presetID="22" presetClass="entr" presetSubtype="4" fill="hold" grpId="0" nodeType="afterEffect">
                                  <p:stCondLst>
                                    <p:cond delay="0"/>
                                  </p:stCondLst>
                                  <p:childTnLst>
                                    <p:set>
                                      <p:cBhvr>
                                        <p:cTn id="56" dur="1" fill="hold">
                                          <p:stCondLst>
                                            <p:cond delay="0"/>
                                          </p:stCondLst>
                                        </p:cTn>
                                        <p:tgtEl>
                                          <p:spTgt spid="773154"/>
                                        </p:tgtEl>
                                        <p:attrNameLst>
                                          <p:attrName>style.visibility</p:attrName>
                                        </p:attrNameLst>
                                      </p:cBhvr>
                                      <p:to>
                                        <p:strVal val="visible"/>
                                      </p:to>
                                    </p:set>
                                    <p:animEffect transition="in" filter="wipe(down)">
                                      <p:cBhvr>
                                        <p:cTn id="57" dur="1000"/>
                                        <p:tgtEl>
                                          <p:spTgt spid="77315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773128"/>
                                        </p:tgtEl>
                                        <p:attrNameLst>
                                          <p:attrName>style.visibility</p:attrName>
                                        </p:attrNameLst>
                                      </p:cBhvr>
                                      <p:to>
                                        <p:strVal val="visible"/>
                                      </p:to>
                                    </p:set>
                                    <p:animEffect transition="in" filter="wipe(right)">
                                      <p:cBhvr>
                                        <p:cTn id="62" dur="500"/>
                                        <p:tgtEl>
                                          <p:spTgt spid="773128"/>
                                        </p:tgtEl>
                                      </p:cBhvr>
                                    </p:animEffect>
                                  </p:childTnLst>
                                </p:cTn>
                              </p:par>
                            </p:childTnLst>
                          </p:cTn>
                        </p:par>
                        <p:par>
                          <p:cTn id="63" fill="hold" nodeType="afterGroup">
                            <p:stCondLst>
                              <p:cond delay="500"/>
                            </p:stCondLst>
                            <p:childTnLst>
                              <p:par>
                                <p:cTn id="64" presetID="22" presetClass="entr" presetSubtype="4" fill="hold" nodeType="afterEffect">
                                  <p:stCondLst>
                                    <p:cond delay="0"/>
                                  </p:stCondLst>
                                  <p:childTnLst>
                                    <p:set>
                                      <p:cBhvr>
                                        <p:cTn id="65" dur="1" fill="hold">
                                          <p:stCondLst>
                                            <p:cond delay="0"/>
                                          </p:stCondLst>
                                        </p:cTn>
                                        <p:tgtEl>
                                          <p:spTgt spid="773158"/>
                                        </p:tgtEl>
                                        <p:attrNameLst>
                                          <p:attrName>style.visibility</p:attrName>
                                        </p:attrNameLst>
                                      </p:cBhvr>
                                      <p:to>
                                        <p:strVal val="visible"/>
                                      </p:to>
                                    </p:set>
                                    <p:animEffect transition="in" filter="wipe(down)">
                                      <p:cBhvr>
                                        <p:cTn id="66" dur="500"/>
                                        <p:tgtEl>
                                          <p:spTgt spid="773158"/>
                                        </p:tgtEl>
                                      </p:cBhvr>
                                    </p:animEffect>
                                  </p:childTnLst>
                                  <p:subTnLst>
                                    <p:audio>
                                      <p:cMediaNode>
                                        <p:cTn display="0" masterRel="sameClick">
                                          <p:stCondLst>
                                            <p:cond evt="begin" delay="0">
                                              <p:tn val="64"/>
                                            </p:cond>
                                          </p:stCondLst>
                                          <p:endCondLst>
                                            <p:cond evt="onStopAudio" delay="0">
                                              <p:tgtEl>
                                                <p:sldTgt/>
                                              </p:tgtEl>
                                            </p:cond>
                                          </p:endCondLst>
                                        </p:cTn>
                                        <p:tgtEl>
                                          <p:sndTgt r:embed="rId2" name="explode.wav"/>
                                        </p:tgtEl>
                                      </p:cMediaNode>
                                    </p:audio>
                                  </p:subTnLst>
                                </p:cTn>
                              </p:par>
                            </p:childTnLst>
                          </p:cTn>
                        </p:par>
                        <p:par>
                          <p:cTn id="67" fill="hold" nodeType="afterGroup">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73129"/>
                                        </p:tgtEl>
                                        <p:attrNameLst>
                                          <p:attrName>style.visibility</p:attrName>
                                        </p:attrNameLst>
                                      </p:cBhvr>
                                      <p:to>
                                        <p:strVal val="visible"/>
                                      </p:to>
                                    </p:set>
                                    <p:animEffect transition="in" filter="wipe(left)">
                                      <p:cBhvr>
                                        <p:cTn id="70" dur="500"/>
                                        <p:tgtEl>
                                          <p:spTgt spid="773129"/>
                                        </p:tgtEl>
                                      </p:cBhvr>
                                    </p:animEffect>
                                  </p:childTnLst>
                                </p:cTn>
                              </p:par>
                            </p:childTnLst>
                          </p:cTn>
                        </p:par>
                        <p:par>
                          <p:cTn id="71" fill="hold" nodeType="afterGroup">
                            <p:stCondLst>
                              <p:cond delay="1500"/>
                            </p:stCondLst>
                            <p:childTnLst>
                              <p:par>
                                <p:cTn id="72" presetID="22" presetClass="entr" presetSubtype="4" fill="hold" nodeType="afterEffect">
                                  <p:stCondLst>
                                    <p:cond delay="0"/>
                                  </p:stCondLst>
                                  <p:childTnLst>
                                    <p:set>
                                      <p:cBhvr>
                                        <p:cTn id="73" dur="1" fill="hold">
                                          <p:stCondLst>
                                            <p:cond delay="0"/>
                                          </p:stCondLst>
                                        </p:cTn>
                                        <p:tgtEl>
                                          <p:spTgt spid="773159"/>
                                        </p:tgtEl>
                                        <p:attrNameLst>
                                          <p:attrName>style.visibility</p:attrName>
                                        </p:attrNameLst>
                                      </p:cBhvr>
                                      <p:to>
                                        <p:strVal val="visible"/>
                                      </p:to>
                                    </p:set>
                                    <p:animEffect transition="in" filter="wipe(down)">
                                      <p:cBhvr>
                                        <p:cTn id="74" dur="500"/>
                                        <p:tgtEl>
                                          <p:spTgt spid="773159"/>
                                        </p:tgtEl>
                                      </p:cBhvr>
                                    </p:animEffect>
                                  </p:childTnLst>
                                  <p:subTnLst>
                                    <p:audio>
                                      <p:cMediaNode>
                                        <p:cTn display="0" masterRel="sameClick">
                                          <p:stCondLst>
                                            <p:cond evt="begin" delay="0">
                                              <p:tn val="72"/>
                                            </p:cond>
                                          </p:stCondLst>
                                          <p:endCondLst>
                                            <p:cond evt="onStopAudio" delay="0">
                                              <p:tgtEl>
                                                <p:sldTgt/>
                                              </p:tgtEl>
                                            </p:cond>
                                          </p:endCondLst>
                                        </p:cTn>
                                        <p:tgtEl>
                                          <p:sndTgt r:embed="rId2" name="explode.wav"/>
                                        </p:tgtEl>
                                      </p:cMediaNode>
                                    </p:audio>
                                  </p:subTnLst>
                                </p:cTn>
                              </p:par>
                            </p:childTnLst>
                          </p:cTn>
                        </p:par>
                        <p:par>
                          <p:cTn id="75" fill="hold" nodeType="afterGroup">
                            <p:stCondLst>
                              <p:cond delay="2000"/>
                            </p:stCondLst>
                            <p:childTnLst>
                              <p:par>
                                <p:cTn id="76" presetID="22" presetClass="entr" presetSubtype="2" fill="hold" grpId="0" nodeType="afterEffect">
                                  <p:stCondLst>
                                    <p:cond delay="0"/>
                                  </p:stCondLst>
                                  <p:childTnLst>
                                    <p:set>
                                      <p:cBhvr>
                                        <p:cTn id="77" dur="1" fill="hold">
                                          <p:stCondLst>
                                            <p:cond delay="0"/>
                                          </p:stCondLst>
                                        </p:cTn>
                                        <p:tgtEl>
                                          <p:spTgt spid="773130"/>
                                        </p:tgtEl>
                                        <p:attrNameLst>
                                          <p:attrName>style.visibility</p:attrName>
                                        </p:attrNameLst>
                                      </p:cBhvr>
                                      <p:to>
                                        <p:strVal val="visible"/>
                                      </p:to>
                                    </p:set>
                                    <p:animEffect transition="in" filter="wipe(right)">
                                      <p:cBhvr>
                                        <p:cTn id="78" dur="500"/>
                                        <p:tgtEl>
                                          <p:spTgt spid="773130"/>
                                        </p:tgtEl>
                                      </p:cBhvr>
                                    </p:animEffect>
                                  </p:childTnLst>
                                </p:cTn>
                              </p:par>
                            </p:childTnLst>
                          </p:cTn>
                        </p:par>
                        <p:par>
                          <p:cTn id="79" fill="hold" nodeType="afterGroup">
                            <p:stCondLst>
                              <p:cond delay="2500"/>
                            </p:stCondLst>
                            <p:childTnLst>
                              <p:par>
                                <p:cTn id="80" presetID="22" presetClass="entr" presetSubtype="4" fill="hold" nodeType="afterEffect">
                                  <p:stCondLst>
                                    <p:cond delay="0"/>
                                  </p:stCondLst>
                                  <p:childTnLst>
                                    <p:set>
                                      <p:cBhvr>
                                        <p:cTn id="81" dur="1" fill="hold">
                                          <p:stCondLst>
                                            <p:cond delay="0"/>
                                          </p:stCondLst>
                                        </p:cTn>
                                        <p:tgtEl>
                                          <p:spTgt spid="773160"/>
                                        </p:tgtEl>
                                        <p:attrNameLst>
                                          <p:attrName>style.visibility</p:attrName>
                                        </p:attrNameLst>
                                      </p:cBhvr>
                                      <p:to>
                                        <p:strVal val="visible"/>
                                      </p:to>
                                    </p:set>
                                    <p:animEffect transition="in" filter="wipe(down)">
                                      <p:cBhvr>
                                        <p:cTn id="82" dur="500"/>
                                        <p:tgtEl>
                                          <p:spTgt spid="773160"/>
                                        </p:tgtEl>
                                      </p:cBhvr>
                                    </p:animEffect>
                                  </p:childTnLst>
                                  <p:subTnLst>
                                    <p:audio>
                                      <p:cMediaNode>
                                        <p:cTn display="0" masterRel="sameClick">
                                          <p:stCondLst>
                                            <p:cond evt="begin" delay="0">
                                              <p:tn val="80"/>
                                            </p:cond>
                                          </p:stCondLst>
                                          <p:endCondLst>
                                            <p:cond evt="onStopAudio" delay="0">
                                              <p:tgtEl>
                                                <p:sldTgt/>
                                              </p:tgtEl>
                                            </p:cond>
                                          </p:endCondLst>
                                        </p:cTn>
                                        <p:tgtEl>
                                          <p:sndTgt r:embed="rId2" name="explode.wav"/>
                                        </p:tgtEl>
                                      </p:cMediaNode>
                                    </p:audio>
                                  </p:subTnLst>
                                </p:cTn>
                              </p:par>
                            </p:childTnLst>
                          </p:cTn>
                        </p:par>
                        <p:par>
                          <p:cTn id="83" fill="hold" nodeType="afterGroup">
                            <p:stCondLst>
                              <p:cond delay="3000"/>
                            </p:stCondLst>
                            <p:childTnLst>
                              <p:par>
                                <p:cTn id="84" presetID="22" presetClass="entr" presetSubtype="8" fill="hold" grpId="0" nodeType="afterEffect">
                                  <p:stCondLst>
                                    <p:cond delay="0"/>
                                  </p:stCondLst>
                                  <p:childTnLst>
                                    <p:set>
                                      <p:cBhvr>
                                        <p:cTn id="85" dur="1" fill="hold">
                                          <p:stCondLst>
                                            <p:cond delay="0"/>
                                          </p:stCondLst>
                                        </p:cTn>
                                        <p:tgtEl>
                                          <p:spTgt spid="773131"/>
                                        </p:tgtEl>
                                        <p:attrNameLst>
                                          <p:attrName>style.visibility</p:attrName>
                                        </p:attrNameLst>
                                      </p:cBhvr>
                                      <p:to>
                                        <p:strVal val="visible"/>
                                      </p:to>
                                    </p:set>
                                    <p:animEffect transition="in" filter="wipe(left)">
                                      <p:cBhvr>
                                        <p:cTn id="86" dur="500"/>
                                        <p:tgtEl>
                                          <p:spTgt spid="773131"/>
                                        </p:tgtEl>
                                      </p:cBhvr>
                                    </p:animEffect>
                                  </p:childTnLst>
                                </p:cTn>
                              </p:par>
                            </p:childTnLst>
                          </p:cTn>
                        </p:par>
                        <p:par>
                          <p:cTn id="87" fill="hold" nodeType="afterGroup">
                            <p:stCondLst>
                              <p:cond delay="3500"/>
                            </p:stCondLst>
                            <p:childTnLst>
                              <p:par>
                                <p:cTn id="88" presetID="22" presetClass="entr" presetSubtype="4" fill="hold" nodeType="afterEffect">
                                  <p:stCondLst>
                                    <p:cond delay="0"/>
                                  </p:stCondLst>
                                  <p:childTnLst>
                                    <p:set>
                                      <p:cBhvr>
                                        <p:cTn id="89" dur="1" fill="hold">
                                          <p:stCondLst>
                                            <p:cond delay="0"/>
                                          </p:stCondLst>
                                        </p:cTn>
                                        <p:tgtEl>
                                          <p:spTgt spid="773161"/>
                                        </p:tgtEl>
                                        <p:attrNameLst>
                                          <p:attrName>style.visibility</p:attrName>
                                        </p:attrNameLst>
                                      </p:cBhvr>
                                      <p:to>
                                        <p:strVal val="visible"/>
                                      </p:to>
                                    </p:set>
                                    <p:animEffect transition="in" filter="wipe(down)">
                                      <p:cBhvr>
                                        <p:cTn id="90" dur="500"/>
                                        <p:tgtEl>
                                          <p:spTgt spid="773161"/>
                                        </p:tgtEl>
                                      </p:cBhvr>
                                    </p:animEffect>
                                  </p:childTnLst>
                                  <p:subTnLst>
                                    <p:audio>
                                      <p:cMediaNode>
                                        <p:cTn display="0" masterRel="sameClick">
                                          <p:stCondLst>
                                            <p:cond evt="begin" delay="0">
                                              <p:tn val="88"/>
                                            </p:cond>
                                          </p:stCondLst>
                                          <p:endCondLst>
                                            <p:cond evt="onStopAudio" delay="0">
                                              <p:tgtEl>
                                                <p:sldTgt/>
                                              </p:tgtEl>
                                            </p:cond>
                                          </p:endCondLst>
                                        </p:cTn>
                                        <p:tgtEl>
                                          <p:sndTgt r:embed="rId2" name="explode.wav"/>
                                        </p:tgtEl>
                                      </p:cMediaNode>
                                    </p:audio>
                                  </p:subTnLst>
                                </p:cTn>
                              </p:par>
                            </p:childTnLst>
                          </p:cTn>
                        </p:par>
                        <p:par>
                          <p:cTn id="91" fill="hold" nodeType="afterGroup">
                            <p:stCondLst>
                              <p:cond delay="4000"/>
                            </p:stCondLst>
                            <p:childTnLst>
                              <p:par>
                                <p:cTn id="92" presetID="22" presetClass="entr" presetSubtype="1" fill="hold" grpId="0" nodeType="afterEffect">
                                  <p:stCondLst>
                                    <p:cond delay="0"/>
                                  </p:stCondLst>
                                  <p:childTnLst>
                                    <p:set>
                                      <p:cBhvr>
                                        <p:cTn id="93" dur="1" fill="hold">
                                          <p:stCondLst>
                                            <p:cond delay="0"/>
                                          </p:stCondLst>
                                        </p:cTn>
                                        <p:tgtEl>
                                          <p:spTgt spid="773153"/>
                                        </p:tgtEl>
                                        <p:attrNameLst>
                                          <p:attrName>style.visibility</p:attrName>
                                        </p:attrNameLst>
                                      </p:cBhvr>
                                      <p:to>
                                        <p:strVal val="visible"/>
                                      </p:to>
                                    </p:set>
                                    <p:animEffect transition="in" filter="wipe(up)">
                                      <p:cBhvr>
                                        <p:cTn id="94" dur="1000"/>
                                        <p:tgtEl>
                                          <p:spTgt spid="77315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nodeType="clickEffect">
                                  <p:stCondLst>
                                    <p:cond delay="0"/>
                                  </p:stCondLst>
                                  <p:childTnLst>
                                    <p:set>
                                      <p:cBhvr>
                                        <p:cTn id="98" dur="1" fill="hold">
                                          <p:stCondLst>
                                            <p:cond delay="0"/>
                                          </p:stCondLst>
                                        </p:cTn>
                                        <p:tgtEl>
                                          <p:spTgt spid="6"/>
                                        </p:tgtEl>
                                        <p:attrNameLst>
                                          <p:attrName>style.visibility</p:attrName>
                                        </p:attrNameLst>
                                      </p:cBhvr>
                                      <p:to>
                                        <p:strVal val="visible"/>
                                      </p:to>
                                    </p:set>
                                    <p:anim calcmode="lin" valueType="num">
                                      <p:cBhvr>
                                        <p:cTn id="99" dur="500" fill="hold"/>
                                        <p:tgtEl>
                                          <p:spTgt spid="6"/>
                                        </p:tgtEl>
                                        <p:attrNameLst>
                                          <p:attrName>ppt_w</p:attrName>
                                        </p:attrNameLst>
                                      </p:cBhvr>
                                      <p:tavLst>
                                        <p:tav tm="0">
                                          <p:val>
                                            <p:fltVal val="0"/>
                                          </p:val>
                                        </p:tav>
                                        <p:tav tm="100000">
                                          <p:val>
                                            <p:strVal val="#ppt_w"/>
                                          </p:val>
                                        </p:tav>
                                      </p:tavLst>
                                    </p:anim>
                                    <p:anim calcmode="lin" valueType="num">
                                      <p:cBhvr>
                                        <p:cTn id="100" dur="500" fill="hold"/>
                                        <p:tgtEl>
                                          <p:spTgt spid="6"/>
                                        </p:tgtEl>
                                        <p:attrNameLst>
                                          <p:attrName>ppt_h</p:attrName>
                                        </p:attrNameLst>
                                      </p:cBhvr>
                                      <p:tavLst>
                                        <p:tav tm="0">
                                          <p:val>
                                            <p:fltVal val="0"/>
                                          </p:val>
                                        </p:tav>
                                        <p:tav tm="100000">
                                          <p:val>
                                            <p:strVal val="#ppt_h"/>
                                          </p:val>
                                        </p:tav>
                                      </p:tavLst>
                                    </p:anim>
                                    <p:animEffect transition="in" filter="fade">
                                      <p:cBhvr>
                                        <p:cTn id="101" dur="500"/>
                                        <p:tgtEl>
                                          <p:spTgt spid="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xit" presetSubtype="0" fill="hold" nodeType="clickEffect">
                                  <p:stCondLst>
                                    <p:cond delay="0"/>
                                  </p:stCondLst>
                                  <p:childTnLst>
                                    <p:anim calcmode="lin" valueType="num">
                                      <p:cBhvr>
                                        <p:cTn id="105" dur="2000"/>
                                        <p:tgtEl>
                                          <p:spTgt spid="6"/>
                                        </p:tgtEl>
                                        <p:attrNameLst>
                                          <p:attrName>ppt_w</p:attrName>
                                        </p:attrNameLst>
                                      </p:cBhvr>
                                      <p:tavLst>
                                        <p:tav tm="0">
                                          <p:val>
                                            <p:strVal val="ppt_w"/>
                                          </p:val>
                                        </p:tav>
                                        <p:tav tm="100000">
                                          <p:val>
                                            <p:fltVal val="0"/>
                                          </p:val>
                                        </p:tav>
                                      </p:tavLst>
                                    </p:anim>
                                    <p:anim calcmode="lin" valueType="num">
                                      <p:cBhvr>
                                        <p:cTn id="106" dur="2000"/>
                                        <p:tgtEl>
                                          <p:spTgt spid="6"/>
                                        </p:tgtEl>
                                        <p:attrNameLst>
                                          <p:attrName>ppt_h</p:attrName>
                                        </p:attrNameLst>
                                      </p:cBhvr>
                                      <p:tavLst>
                                        <p:tav tm="0">
                                          <p:val>
                                            <p:strVal val="ppt_h"/>
                                          </p:val>
                                        </p:tav>
                                        <p:tav tm="100000">
                                          <p:val>
                                            <p:fltVal val="0"/>
                                          </p:val>
                                        </p:tav>
                                      </p:tavLst>
                                    </p:anim>
                                    <p:animEffect transition="out" filter="fade">
                                      <p:cBhvr>
                                        <p:cTn id="107" dur="2000"/>
                                        <p:tgtEl>
                                          <p:spTgt spid="6"/>
                                        </p:tgtEl>
                                      </p:cBhvr>
                                    </p:animEffect>
                                    <p:set>
                                      <p:cBhvr>
                                        <p:cTn id="108" dur="1" fill="hold">
                                          <p:stCondLst>
                                            <p:cond delay="1999"/>
                                          </p:stCondLst>
                                        </p:cTn>
                                        <p:tgtEl>
                                          <p:spTgt spid="6"/>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2" fill="hold"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ipe(right)">
                                      <p:cBhvr>
                                        <p:cTn id="113" dur="1000"/>
                                        <p:tgtEl>
                                          <p:spTgt spid="4"/>
                                        </p:tgtEl>
                                      </p:cBhvr>
                                    </p:animEffect>
                                  </p:childTnLst>
                                </p:cTn>
                              </p:par>
                            </p:childTnLst>
                          </p:cTn>
                        </p:par>
                        <p:par>
                          <p:cTn id="114" fill="hold" nodeType="afterGroup">
                            <p:stCondLst>
                              <p:cond delay="1000"/>
                            </p:stCondLst>
                            <p:childTnLst>
                              <p:par>
                                <p:cTn id="115" presetID="22" presetClass="entr" presetSubtype="4" fill="hold" nodeType="afterEffect">
                                  <p:stCondLst>
                                    <p:cond delay="0"/>
                                  </p:stCondLst>
                                  <p:childTnLst>
                                    <p:set>
                                      <p:cBhvr>
                                        <p:cTn id="116" dur="1" fill="hold">
                                          <p:stCondLst>
                                            <p:cond delay="0"/>
                                          </p:stCondLst>
                                        </p:cTn>
                                        <p:tgtEl>
                                          <p:spTgt spid="773148"/>
                                        </p:tgtEl>
                                        <p:attrNameLst>
                                          <p:attrName>style.visibility</p:attrName>
                                        </p:attrNameLst>
                                      </p:cBhvr>
                                      <p:to>
                                        <p:strVal val="visible"/>
                                      </p:to>
                                    </p:set>
                                    <p:animEffect transition="in" filter="wipe(down)">
                                      <p:cBhvr>
                                        <p:cTn id="117" dur="500"/>
                                        <p:tgtEl>
                                          <p:spTgt spid="773148"/>
                                        </p:tgtEl>
                                      </p:cBhvr>
                                    </p:animEffect>
                                  </p:childTnLst>
                                  <p:subTnLst>
                                    <p:audio>
                                      <p:cMediaNode>
                                        <p:cTn display="0" masterRel="sameClick">
                                          <p:stCondLst>
                                            <p:cond evt="begin" delay="0">
                                              <p:tn val="115"/>
                                            </p:cond>
                                          </p:stCondLst>
                                          <p:endCondLst>
                                            <p:cond evt="onStopAudio" delay="0">
                                              <p:tgtEl>
                                                <p:sldTgt/>
                                              </p:tgtEl>
                                            </p:cond>
                                          </p:endCondLst>
                                        </p:cTn>
                                        <p:tgtEl>
                                          <p:sndTgt r:embed="rId2" name="explode.wav"/>
                                        </p:tgtEl>
                                      </p:cMediaNode>
                                    </p:audio>
                                  </p:subTnLst>
                                </p:cTn>
                              </p:par>
                            </p:childTnLst>
                          </p:cTn>
                        </p:par>
                        <p:par>
                          <p:cTn id="118" fill="hold" nodeType="afterGroup">
                            <p:stCondLst>
                              <p:cond delay="1500"/>
                            </p:stCondLst>
                            <p:childTnLst>
                              <p:par>
                                <p:cTn id="119" presetID="22" presetClass="entr" presetSubtype="4" fill="hold" grpId="0" nodeType="afterEffect">
                                  <p:stCondLst>
                                    <p:cond delay="0"/>
                                  </p:stCondLst>
                                  <p:childTnLst>
                                    <p:set>
                                      <p:cBhvr>
                                        <p:cTn id="120" dur="1" fill="hold">
                                          <p:stCondLst>
                                            <p:cond delay="0"/>
                                          </p:stCondLst>
                                        </p:cTn>
                                        <p:tgtEl>
                                          <p:spTgt spid="773152"/>
                                        </p:tgtEl>
                                        <p:attrNameLst>
                                          <p:attrName>style.visibility</p:attrName>
                                        </p:attrNameLst>
                                      </p:cBhvr>
                                      <p:to>
                                        <p:strVal val="visible"/>
                                      </p:to>
                                    </p:set>
                                    <p:animEffect transition="in" filter="wipe(down)">
                                      <p:cBhvr>
                                        <p:cTn id="121" dur="1000"/>
                                        <p:tgtEl>
                                          <p:spTgt spid="77315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4" fill="hold" nodeType="clickEffect">
                                  <p:stCondLst>
                                    <p:cond delay="0"/>
                                  </p:stCondLst>
                                  <p:childTnLst>
                                    <p:set>
                                      <p:cBhvr>
                                        <p:cTn id="125" dur="1" fill="hold">
                                          <p:stCondLst>
                                            <p:cond delay="0"/>
                                          </p:stCondLst>
                                        </p:cTn>
                                        <p:tgtEl>
                                          <p:spTgt spid="3"/>
                                        </p:tgtEl>
                                        <p:attrNameLst>
                                          <p:attrName>style.visibility</p:attrName>
                                        </p:attrNameLst>
                                      </p:cBhvr>
                                      <p:to>
                                        <p:strVal val="visible"/>
                                      </p:to>
                                    </p:set>
                                    <p:animEffect transition="in" filter="wipe(down)">
                                      <p:cBhvr>
                                        <p:cTn id="126" dur="1000"/>
                                        <p:tgtEl>
                                          <p:spTgt spid="3"/>
                                        </p:tgtEl>
                                      </p:cBhvr>
                                    </p:animEffect>
                                  </p:childTnLst>
                                </p:cTn>
                              </p:par>
                            </p:childTnLst>
                          </p:cTn>
                        </p:par>
                        <p:par>
                          <p:cTn id="127" fill="hold" nodeType="afterGroup">
                            <p:stCondLst>
                              <p:cond delay="1000"/>
                            </p:stCondLst>
                            <p:childTnLst>
                              <p:par>
                                <p:cTn id="128" presetID="22" presetClass="entr" presetSubtype="4" fill="hold" nodeType="afterEffect">
                                  <p:stCondLst>
                                    <p:cond delay="0"/>
                                  </p:stCondLst>
                                  <p:childTnLst>
                                    <p:set>
                                      <p:cBhvr>
                                        <p:cTn id="129" dur="1" fill="hold">
                                          <p:stCondLst>
                                            <p:cond delay="0"/>
                                          </p:stCondLst>
                                        </p:cTn>
                                        <p:tgtEl>
                                          <p:spTgt spid="773145"/>
                                        </p:tgtEl>
                                        <p:attrNameLst>
                                          <p:attrName>style.visibility</p:attrName>
                                        </p:attrNameLst>
                                      </p:cBhvr>
                                      <p:to>
                                        <p:strVal val="visible"/>
                                      </p:to>
                                    </p:set>
                                    <p:animEffect transition="in" filter="wipe(down)">
                                      <p:cBhvr>
                                        <p:cTn id="130" dur="500"/>
                                        <p:tgtEl>
                                          <p:spTgt spid="773145"/>
                                        </p:tgtEl>
                                      </p:cBhvr>
                                    </p:animEffect>
                                  </p:childTnLst>
                                  <p:subTnLst>
                                    <p:audio>
                                      <p:cMediaNode>
                                        <p:cTn display="0" masterRel="sameClick">
                                          <p:stCondLst>
                                            <p:cond evt="begin" delay="0">
                                              <p:tn val="128"/>
                                            </p:cond>
                                          </p:stCondLst>
                                          <p:endCondLst>
                                            <p:cond evt="onStopAudio" delay="0">
                                              <p:tgtEl>
                                                <p:sldTgt/>
                                              </p:tgtEl>
                                            </p:cond>
                                          </p:endCondLst>
                                        </p:cTn>
                                        <p:tgtEl>
                                          <p:sndTgt r:embed="rId2" name="explode.wav"/>
                                        </p:tgtEl>
                                      </p:cMediaNode>
                                    </p:audio>
                                  </p:subTnLst>
                                </p:cTn>
                              </p:par>
                            </p:childTnLst>
                          </p:cTn>
                        </p:par>
                        <p:par>
                          <p:cTn id="131" fill="hold" nodeType="afterGroup">
                            <p:stCondLst>
                              <p:cond delay="1500"/>
                            </p:stCondLst>
                            <p:childTnLst>
                              <p:par>
                                <p:cTn id="132" presetID="22" presetClass="entr" presetSubtype="2" fill="hold" nodeType="after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wipe(right)">
                                      <p:cBhvr>
                                        <p:cTn id="134" dur="1000"/>
                                        <p:tgtEl>
                                          <p:spTgt spid="5"/>
                                        </p:tgtEl>
                                      </p:cBhvr>
                                    </p:animEffect>
                                  </p:childTnLst>
                                </p:cTn>
                              </p:par>
                            </p:childTnLst>
                          </p:cTn>
                        </p:par>
                        <p:par>
                          <p:cTn id="135" fill="hold" nodeType="afterGroup">
                            <p:stCondLst>
                              <p:cond delay="2500"/>
                            </p:stCondLst>
                            <p:childTnLst>
                              <p:par>
                                <p:cTn id="136" presetID="22" presetClass="entr" presetSubtype="4" fill="hold" grpId="0" nodeType="afterEffect">
                                  <p:stCondLst>
                                    <p:cond delay="0"/>
                                  </p:stCondLst>
                                  <p:childTnLst>
                                    <p:set>
                                      <p:cBhvr>
                                        <p:cTn id="137" dur="1" fill="hold">
                                          <p:stCondLst>
                                            <p:cond delay="0"/>
                                          </p:stCondLst>
                                        </p:cTn>
                                        <p:tgtEl>
                                          <p:spTgt spid="773136"/>
                                        </p:tgtEl>
                                        <p:attrNameLst>
                                          <p:attrName>style.visibility</p:attrName>
                                        </p:attrNameLst>
                                      </p:cBhvr>
                                      <p:to>
                                        <p:strVal val="visible"/>
                                      </p:to>
                                    </p:set>
                                    <p:animEffect transition="in" filter="wipe(down)">
                                      <p:cBhvr>
                                        <p:cTn id="138" dur="1000"/>
                                        <p:tgtEl>
                                          <p:spTgt spid="773136"/>
                                        </p:tgtEl>
                                      </p:cBhvr>
                                    </p:animEffect>
                                  </p:childTnLst>
                                </p:cTn>
                              </p:par>
                            </p:childTnLst>
                          </p:cTn>
                        </p:par>
                        <p:par>
                          <p:cTn id="139" fill="hold" nodeType="afterGroup">
                            <p:stCondLst>
                              <p:cond delay="3500"/>
                            </p:stCondLst>
                            <p:childTnLst>
                              <p:par>
                                <p:cTn id="140" presetID="22" presetClass="entr" presetSubtype="4" fill="hold" grpId="0" nodeType="afterEffect">
                                  <p:stCondLst>
                                    <p:cond delay="0"/>
                                  </p:stCondLst>
                                  <p:childTnLst>
                                    <p:set>
                                      <p:cBhvr>
                                        <p:cTn id="141" dur="1" fill="hold">
                                          <p:stCondLst>
                                            <p:cond delay="0"/>
                                          </p:stCondLst>
                                        </p:cTn>
                                        <p:tgtEl>
                                          <p:spTgt spid="773166"/>
                                        </p:tgtEl>
                                        <p:attrNameLst>
                                          <p:attrName>style.visibility</p:attrName>
                                        </p:attrNameLst>
                                      </p:cBhvr>
                                      <p:to>
                                        <p:strVal val="visible"/>
                                      </p:to>
                                    </p:set>
                                    <p:animEffect transition="in" filter="wipe(down)">
                                      <p:cBhvr>
                                        <p:cTn id="142" dur="1000"/>
                                        <p:tgtEl>
                                          <p:spTgt spid="773166"/>
                                        </p:tgtEl>
                                      </p:cBhvr>
                                    </p:animEffect>
                                  </p:childTnLst>
                                </p:cTn>
                              </p:par>
                            </p:childTnLst>
                          </p:cTn>
                        </p:par>
                        <p:par>
                          <p:cTn id="143" fill="hold" nodeType="afterGroup">
                            <p:stCondLst>
                              <p:cond delay="4500"/>
                            </p:stCondLst>
                            <p:childTnLst>
                              <p:par>
                                <p:cTn id="144" presetID="22" presetClass="entr" presetSubtype="4" fill="hold" grpId="0" nodeType="afterEffect">
                                  <p:stCondLst>
                                    <p:cond delay="0"/>
                                  </p:stCondLst>
                                  <p:childTnLst>
                                    <p:set>
                                      <p:cBhvr>
                                        <p:cTn id="145" dur="1" fill="hold">
                                          <p:stCondLst>
                                            <p:cond delay="0"/>
                                          </p:stCondLst>
                                        </p:cTn>
                                        <p:tgtEl>
                                          <p:spTgt spid="773146"/>
                                        </p:tgtEl>
                                        <p:attrNameLst>
                                          <p:attrName>style.visibility</p:attrName>
                                        </p:attrNameLst>
                                      </p:cBhvr>
                                      <p:to>
                                        <p:strVal val="visible"/>
                                      </p:to>
                                    </p:set>
                                    <p:animEffect transition="in" filter="wipe(down)">
                                      <p:cBhvr>
                                        <p:cTn id="146" dur="1000"/>
                                        <p:tgtEl>
                                          <p:spTgt spid="773146"/>
                                        </p:tgtEl>
                                      </p:cBhvr>
                                    </p:animEffect>
                                  </p:childTnLst>
                                </p:cTn>
                              </p:par>
                            </p:childTnLst>
                          </p:cTn>
                        </p:par>
                        <p:par>
                          <p:cTn id="147" fill="hold" nodeType="afterGroup">
                            <p:stCondLst>
                              <p:cond delay="5500"/>
                            </p:stCondLst>
                            <p:childTnLst>
                              <p:par>
                                <p:cTn id="148" presetID="22" presetClass="entr" presetSubtype="8" fill="hold" grpId="0" nodeType="afterEffect">
                                  <p:stCondLst>
                                    <p:cond delay="0"/>
                                  </p:stCondLst>
                                  <p:childTnLst>
                                    <p:set>
                                      <p:cBhvr>
                                        <p:cTn id="149" dur="1" fill="hold">
                                          <p:stCondLst>
                                            <p:cond delay="0"/>
                                          </p:stCondLst>
                                        </p:cTn>
                                        <p:tgtEl>
                                          <p:spTgt spid="773165"/>
                                        </p:tgtEl>
                                        <p:attrNameLst>
                                          <p:attrName>style.visibility</p:attrName>
                                        </p:attrNameLst>
                                      </p:cBhvr>
                                      <p:to>
                                        <p:strVal val="visible"/>
                                      </p:to>
                                    </p:set>
                                    <p:animEffect transition="in" filter="wipe(left)">
                                      <p:cBhvr>
                                        <p:cTn id="150" dur="1000"/>
                                        <p:tgtEl>
                                          <p:spTgt spid="773165"/>
                                        </p:tgtEl>
                                      </p:cBhvr>
                                    </p:animEffect>
                                  </p:childTnLst>
                                </p:cTn>
                              </p:par>
                            </p:childTnLst>
                          </p:cTn>
                        </p:par>
                        <p:par>
                          <p:cTn id="151" fill="hold" nodeType="afterGroup">
                            <p:stCondLst>
                              <p:cond delay="6500"/>
                            </p:stCondLst>
                            <p:childTnLst>
                              <p:par>
                                <p:cTn id="152" presetID="22" presetClass="entr" presetSubtype="8" fill="hold" grpId="0" nodeType="afterEffect">
                                  <p:stCondLst>
                                    <p:cond delay="0"/>
                                  </p:stCondLst>
                                  <p:childTnLst>
                                    <p:set>
                                      <p:cBhvr>
                                        <p:cTn id="153" dur="1" fill="hold">
                                          <p:stCondLst>
                                            <p:cond delay="0"/>
                                          </p:stCondLst>
                                        </p:cTn>
                                        <p:tgtEl>
                                          <p:spTgt spid="773157"/>
                                        </p:tgtEl>
                                        <p:attrNameLst>
                                          <p:attrName>style.visibility</p:attrName>
                                        </p:attrNameLst>
                                      </p:cBhvr>
                                      <p:to>
                                        <p:strVal val="visible"/>
                                      </p:to>
                                    </p:set>
                                    <p:animEffect transition="in" filter="wipe(left)">
                                      <p:cBhvr>
                                        <p:cTn id="154" dur="1000"/>
                                        <p:tgtEl>
                                          <p:spTgt spid="773157"/>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773167"/>
                                        </p:tgtEl>
                                        <p:attrNameLst>
                                          <p:attrName>style.visibility</p:attrName>
                                        </p:attrNameLst>
                                      </p:cBhvr>
                                      <p:to>
                                        <p:strVal val="visible"/>
                                      </p:to>
                                    </p:set>
                                    <p:anim calcmode="lin" valueType="num">
                                      <p:cBhvr>
                                        <p:cTn id="159" dur="1000" fill="hold"/>
                                        <p:tgtEl>
                                          <p:spTgt spid="773167"/>
                                        </p:tgtEl>
                                        <p:attrNameLst>
                                          <p:attrName>ppt_w</p:attrName>
                                        </p:attrNameLst>
                                      </p:cBhvr>
                                      <p:tavLst>
                                        <p:tav tm="0">
                                          <p:val>
                                            <p:fltVal val="0"/>
                                          </p:val>
                                        </p:tav>
                                        <p:tav tm="100000">
                                          <p:val>
                                            <p:strVal val="#ppt_w"/>
                                          </p:val>
                                        </p:tav>
                                      </p:tavLst>
                                    </p:anim>
                                    <p:anim calcmode="lin" valueType="num">
                                      <p:cBhvr>
                                        <p:cTn id="160" dur="1000" fill="hold"/>
                                        <p:tgtEl>
                                          <p:spTgt spid="773167"/>
                                        </p:tgtEl>
                                        <p:attrNameLst>
                                          <p:attrName>ppt_h</p:attrName>
                                        </p:attrNameLst>
                                      </p:cBhvr>
                                      <p:tavLst>
                                        <p:tav tm="0">
                                          <p:val>
                                            <p:fltVal val="0"/>
                                          </p:val>
                                        </p:tav>
                                        <p:tav tm="100000">
                                          <p:val>
                                            <p:strVal val="#ppt_h"/>
                                          </p:val>
                                        </p:tav>
                                      </p:tavLst>
                                    </p:anim>
                                    <p:animEffect transition="in" filter="fade">
                                      <p:cBhvr>
                                        <p:cTn id="161" dur="1000"/>
                                        <p:tgtEl>
                                          <p:spTgt spid="773167"/>
                                        </p:tgtEl>
                                      </p:cBhvr>
                                    </p:animEffect>
                                  </p:childTnLst>
                                </p:cTn>
                              </p:par>
                              <p:par>
                                <p:cTn id="162" presetID="53" presetClass="entr" presetSubtype="0" fill="hold" grpId="0" nodeType="withEffect">
                                  <p:stCondLst>
                                    <p:cond delay="0"/>
                                  </p:stCondLst>
                                  <p:childTnLst>
                                    <p:set>
                                      <p:cBhvr>
                                        <p:cTn id="163" dur="1" fill="hold">
                                          <p:stCondLst>
                                            <p:cond delay="0"/>
                                          </p:stCondLst>
                                        </p:cTn>
                                        <p:tgtEl>
                                          <p:spTgt spid="773168"/>
                                        </p:tgtEl>
                                        <p:attrNameLst>
                                          <p:attrName>style.visibility</p:attrName>
                                        </p:attrNameLst>
                                      </p:cBhvr>
                                      <p:to>
                                        <p:strVal val="visible"/>
                                      </p:to>
                                    </p:set>
                                    <p:anim calcmode="lin" valueType="num">
                                      <p:cBhvr>
                                        <p:cTn id="164" dur="1000" fill="hold"/>
                                        <p:tgtEl>
                                          <p:spTgt spid="773168"/>
                                        </p:tgtEl>
                                        <p:attrNameLst>
                                          <p:attrName>ppt_w</p:attrName>
                                        </p:attrNameLst>
                                      </p:cBhvr>
                                      <p:tavLst>
                                        <p:tav tm="0">
                                          <p:val>
                                            <p:fltVal val="0"/>
                                          </p:val>
                                        </p:tav>
                                        <p:tav tm="100000">
                                          <p:val>
                                            <p:strVal val="#ppt_w"/>
                                          </p:val>
                                        </p:tav>
                                      </p:tavLst>
                                    </p:anim>
                                    <p:anim calcmode="lin" valueType="num">
                                      <p:cBhvr>
                                        <p:cTn id="165" dur="1000" fill="hold"/>
                                        <p:tgtEl>
                                          <p:spTgt spid="773168"/>
                                        </p:tgtEl>
                                        <p:attrNameLst>
                                          <p:attrName>ppt_h</p:attrName>
                                        </p:attrNameLst>
                                      </p:cBhvr>
                                      <p:tavLst>
                                        <p:tav tm="0">
                                          <p:val>
                                            <p:fltVal val="0"/>
                                          </p:val>
                                        </p:tav>
                                        <p:tav tm="100000">
                                          <p:val>
                                            <p:strVal val="#ppt_h"/>
                                          </p:val>
                                        </p:tav>
                                      </p:tavLst>
                                    </p:anim>
                                    <p:animEffect transition="in" filter="fade">
                                      <p:cBhvr>
                                        <p:cTn id="166" dur="1000"/>
                                        <p:tgtEl>
                                          <p:spTgt spid="77316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64" presetClass="path" presetSubtype="0" accel="50000" decel="50000" fill="hold" grpId="1" nodeType="clickEffect">
                                  <p:stCondLst>
                                    <p:cond delay="0"/>
                                  </p:stCondLst>
                                  <p:childTnLst>
                                    <p:animMotion origin="layout" path="M 4.45087E-6 -1.11111E-6 L -0.01041 -0.46111 " pathEditMode="relative" rAng="0" ptsTypes="AA">
                                      <p:cBhvr>
                                        <p:cTn id="170" dur="2000" fill="hold"/>
                                        <p:tgtEl>
                                          <p:spTgt spid="773168"/>
                                        </p:tgtEl>
                                        <p:attrNameLst>
                                          <p:attrName>ppt_x</p:attrName>
                                          <p:attrName>ppt_y</p:attrName>
                                        </p:attrNameLst>
                                      </p:cBhvr>
                                      <p:rCtr x="-520" y="-23056"/>
                                    </p:animMotion>
                                  </p:childTnLst>
                                </p:cTn>
                              </p:par>
                              <p:par>
                                <p:cTn id="171" presetID="64" presetClass="path" presetSubtype="0" accel="50000" decel="50000" fill="hold" grpId="1" nodeType="withEffect">
                                  <p:stCondLst>
                                    <p:cond delay="0"/>
                                  </p:stCondLst>
                                  <p:childTnLst>
                                    <p:animMotion origin="layout" path="M -2.94798E-6 -1.11111E-6 L -0.27399 -0.38333 " pathEditMode="relative" rAng="0" ptsTypes="AA">
                                      <p:cBhvr>
                                        <p:cTn id="172" dur="2000" fill="hold"/>
                                        <p:tgtEl>
                                          <p:spTgt spid="773167"/>
                                        </p:tgtEl>
                                        <p:attrNameLst>
                                          <p:attrName>ppt_x</p:attrName>
                                          <p:attrName>ppt_y</p:attrName>
                                        </p:attrNameLst>
                                      </p:cBhvr>
                                      <p:rCtr x="-13699" y="-19167"/>
                                    </p:animMotion>
                                  </p:childTnLst>
                                </p:cTn>
                              </p:par>
                            </p:childTnLst>
                          </p:cTn>
                        </p:par>
                        <p:par>
                          <p:cTn id="173" fill="hold" nodeType="afterGroup">
                            <p:stCondLst>
                              <p:cond delay="2000"/>
                            </p:stCondLst>
                            <p:childTnLst>
                              <p:par>
                                <p:cTn id="174" presetID="22" presetClass="entr" presetSubtype="2" fill="hold" grpId="0" nodeType="afterEffect">
                                  <p:stCondLst>
                                    <p:cond delay="0"/>
                                  </p:stCondLst>
                                  <p:childTnLst>
                                    <p:set>
                                      <p:cBhvr>
                                        <p:cTn id="175" dur="1" fill="hold">
                                          <p:stCondLst>
                                            <p:cond delay="0"/>
                                          </p:stCondLst>
                                        </p:cTn>
                                        <p:tgtEl>
                                          <p:spTgt spid="773140"/>
                                        </p:tgtEl>
                                        <p:attrNameLst>
                                          <p:attrName>style.visibility</p:attrName>
                                        </p:attrNameLst>
                                      </p:cBhvr>
                                      <p:to>
                                        <p:strVal val="visible"/>
                                      </p:to>
                                    </p:set>
                                    <p:animEffect transition="in" filter="wipe(right)">
                                      <p:cBhvr>
                                        <p:cTn id="176" dur="1000"/>
                                        <p:tgtEl>
                                          <p:spTgt spid="773140"/>
                                        </p:tgtEl>
                                      </p:cBhvr>
                                    </p:animEffect>
                                  </p:childTnLst>
                                </p:cTn>
                              </p:par>
                            </p:childTnLst>
                          </p:cTn>
                        </p:par>
                        <p:par>
                          <p:cTn id="177" fill="hold" nodeType="afterGroup">
                            <p:stCondLst>
                              <p:cond delay="3000"/>
                            </p:stCondLst>
                            <p:childTnLst>
                              <p:par>
                                <p:cTn id="178" presetID="22" presetClass="entr" presetSubtype="2" fill="hold" grpId="0" nodeType="afterEffect">
                                  <p:stCondLst>
                                    <p:cond delay="0"/>
                                  </p:stCondLst>
                                  <p:childTnLst>
                                    <p:set>
                                      <p:cBhvr>
                                        <p:cTn id="179" dur="1" fill="hold">
                                          <p:stCondLst>
                                            <p:cond delay="0"/>
                                          </p:stCondLst>
                                        </p:cTn>
                                        <p:tgtEl>
                                          <p:spTgt spid="773156"/>
                                        </p:tgtEl>
                                        <p:attrNameLst>
                                          <p:attrName>style.visibility</p:attrName>
                                        </p:attrNameLst>
                                      </p:cBhvr>
                                      <p:to>
                                        <p:strVal val="visible"/>
                                      </p:to>
                                    </p:set>
                                    <p:animEffect transition="in" filter="wipe(right)">
                                      <p:cBhvr>
                                        <p:cTn id="180" dur="1000"/>
                                        <p:tgtEl>
                                          <p:spTgt spid="773156"/>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64" presetClass="path" presetSubtype="0" accel="50000" decel="50000" fill="hold" nodeType="clickEffect">
                                  <p:stCondLst>
                                    <p:cond delay="0"/>
                                  </p:stCondLst>
                                  <p:childTnLst>
                                    <p:animMotion origin="layout" path="M -1.09827E-6 0.11111 L -0.33642 -0.67223 " pathEditMode="relative" rAng="0" ptsTypes="AA">
                                      <p:cBhvr>
                                        <p:cTn id="184" dur="3000" fill="hold"/>
                                        <p:tgtEl>
                                          <p:spTgt spid="773149"/>
                                        </p:tgtEl>
                                        <p:attrNameLst>
                                          <p:attrName>ppt_x</p:attrName>
                                          <p:attrName>ppt_y</p:attrName>
                                        </p:attrNameLst>
                                      </p:cBhvr>
                                      <p:rCtr x="-16821" y="-39167"/>
                                    </p:animMotion>
                                  </p:childTnLst>
                                </p:cTn>
                              </p:par>
                            </p:childTnLst>
                          </p:cTn>
                        </p:par>
                      </p:childTnLst>
                    </p:cTn>
                  </p:par>
                  <p:par>
                    <p:cTn id="185" fill="hold" nodeType="clickPar">
                      <p:stCondLst>
                        <p:cond delay="indefinite"/>
                      </p:stCondLst>
                      <p:childTnLst>
                        <p:par>
                          <p:cTn id="186" fill="hold" nodeType="withGroup">
                            <p:stCondLst>
                              <p:cond delay="0"/>
                            </p:stCondLst>
                            <p:childTnLst>
                              <p:par>
                                <p:cTn id="187" presetID="53" presetClass="entr" presetSubtype="0" fill="hold" nodeType="clickEffect">
                                  <p:stCondLst>
                                    <p:cond delay="0"/>
                                  </p:stCondLst>
                                  <p:childTnLst>
                                    <p:set>
                                      <p:cBhvr>
                                        <p:cTn id="188" dur="1" fill="hold">
                                          <p:stCondLst>
                                            <p:cond delay="0"/>
                                          </p:stCondLst>
                                        </p:cTn>
                                        <p:tgtEl>
                                          <p:spTgt spid="773174"/>
                                        </p:tgtEl>
                                        <p:attrNameLst>
                                          <p:attrName>style.visibility</p:attrName>
                                        </p:attrNameLst>
                                      </p:cBhvr>
                                      <p:to>
                                        <p:strVal val="visible"/>
                                      </p:to>
                                    </p:set>
                                    <p:anim calcmode="lin" valueType="num">
                                      <p:cBhvr>
                                        <p:cTn id="189" dur="500" fill="hold"/>
                                        <p:tgtEl>
                                          <p:spTgt spid="773174"/>
                                        </p:tgtEl>
                                        <p:attrNameLst>
                                          <p:attrName>ppt_w</p:attrName>
                                        </p:attrNameLst>
                                      </p:cBhvr>
                                      <p:tavLst>
                                        <p:tav tm="0">
                                          <p:val>
                                            <p:fltVal val="0"/>
                                          </p:val>
                                        </p:tav>
                                        <p:tav tm="100000">
                                          <p:val>
                                            <p:strVal val="#ppt_w"/>
                                          </p:val>
                                        </p:tav>
                                      </p:tavLst>
                                    </p:anim>
                                    <p:anim calcmode="lin" valueType="num">
                                      <p:cBhvr>
                                        <p:cTn id="190" dur="500" fill="hold"/>
                                        <p:tgtEl>
                                          <p:spTgt spid="773174"/>
                                        </p:tgtEl>
                                        <p:attrNameLst>
                                          <p:attrName>ppt_h</p:attrName>
                                        </p:attrNameLst>
                                      </p:cBhvr>
                                      <p:tavLst>
                                        <p:tav tm="0">
                                          <p:val>
                                            <p:fltVal val="0"/>
                                          </p:val>
                                        </p:tav>
                                        <p:tav tm="100000">
                                          <p:val>
                                            <p:strVal val="#ppt_h"/>
                                          </p:val>
                                        </p:tav>
                                      </p:tavLst>
                                    </p:anim>
                                    <p:animEffect transition="in" filter="fade">
                                      <p:cBhvr>
                                        <p:cTn id="191" dur="500"/>
                                        <p:tgtEl>
                                          <p:spTgt spid="773174"/>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53" presetClass="exit" presetSubtype="0" fill="hold" nodeType="clickEffect">
                                  <p:stCondLst>
                                    <p:cond delay="0"/>
                                  </p:stCondLst>
                                  <p:childTnLst>
                                    <p:anim calcmode="lin" valueType="num">
                                      <p:cBhvr>
                                        <p:cTn id="195" dur="2000"/>
                                        <p:tgtEl>
                                          <p:spTgt spid="773174"/>
                                        </p:tgtEl>
                                        <p:attrNameLst>
                                          <p:attrName>ppt_w</p:attrName>
                                        </p:attrNameLst>
                                      </p:cBhvr>
                                      <p:tavLst>
                                        <p:tav tm="0">
                                          <p:val>
                                            <p:strVal val="ppt_w"/>
                                          </p:val>
                                        </p:tav>
                                        <p:tav tm="100000">
                                          <p:val>
                                            <p:fltVal val="0"/>
                                          </p:val>
                                        </p:tav>
                                      </p:tavLst>
                                    </p:anim>
                                    <p:anim calcmode="lin" valueType="num">
                                      <p:cBhvr>
                                        <p:cTn id="196" dur="2000"/>
                                        <p:tgtEl>
                                          <p:spTgt spid="773174"/>
                                        </p:tgtEl>
                                        <p:attrNameLst>
                                          <p:attrName>ppt_h</p:attrName>
                                        </p:attrNameLst>
                                      </p:cBhvr>
                                      <p:tavLst>
                                        <p:tav tm="0">
                                          <p:val>
                                            <p:strVal val="ppt_h"/>
                                          </p:val>
                                        </p:tav>
                                        <p:tav tm="100000">
                                          <p:val>
                                            <p:fltVal val="0"/>
                                          </p:val>
                                        </p:tav>
                                      </p:tavLst>
                                    </p:anim>
                                    <p:animEffect transition="out" filter="fade">
                                      <p:cBhvr>
                                        <p:cTn id="197" dur="2000"/>
                                        <p:tgtEl>
                                          <p:spTgt spid="773174"/>
                                        </p:tgtEl>
                                      </p:cBhvr>
                                    </p:animEffect>
                                    <p:set>
                                      <p:cBhvr>
                                        <p:cTn id="198" dur="1" fill="hold">
                                          <p:stCondLst>
                                            <p:cond delay="1999"/>
                                          </p:stCondLst>
                                        </p:cTn>
                                        <p:tgtEl>
                                          <p:spTgt spid="773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7" grpId="0" animBg="1"/>
      <p:bldP spid="773128" grpId="0" animBg="1"/>
      <p:bldP spid="773129" grpId="0" animBg="1"/>
      <p:bldP spid="773130" grpId="0" animBg="1"/>
      <p:bldP spid="773131" grpId="0" animBg="1"/>
      <p:bldP spid="773136" grpId="0" animBg="1"/>
      <p:bldP spid="773140" grpId="0" animBg="1"/>
      <p:bldP spid="773146" grpId="0" animBg="1"/>
      <p:bldP spid="773150" grpId="0" animBg="1"/>
      <p:bldP spid="773152" grpId="0" animBg="1"/>
      <p:bldP spid="773153" grpId="0" animBg="1"/>
      <p:bldP spid="773154" grpId="0" animBg="1"/>
      <p:bldP spid="773155" grpId="0" animBg="1"/>
      <p:bldP spid="773156" grpId="0" animBg="1"/>
      <p:bldP spid="773157" grpId="0" animBg="1"/>
      <p:bldP spid="773165" grpId="0" animBg="1"/>
      <p:bldP spid="773166" grpId="0" animBg="1"/>
      <p:bldP spid="773167" grpId="0" animBg="1"/>
      <p:bldP spid="773167" grpId="1" animBg="1"/>
      <p:bldP spid="773168" grpId="0" animBg="1"/>
      <p:bldP spid="77316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9" name="Text Box 5"/>
          <p:cNvSpPr txBox="1">
            <a:spLocks noChangeArrowheads="1"/>
          </p:cNvSpPr>
          <p:nvPr/>
        </p:nvSpPr>
        <p:spPr bwMode="auto">
          <a:xfrm>
            <a:off x="62186" y="773932"/>
            <a:ext cx="2420866" cy="615553"/>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kumimoji="1" lang="en-US" altLang="zh-CN"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2</a:t>
            </a:r>
            <a:r>
              <a:rPr kumimoji="1" lang="zh-CN" altLang="en-US"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、时间</a:t>
            </a:r>
            <a:r>
              <a:rPr kumimoji="1" lang="zh-CN" altLang="en-US" sz="4000" b="1" dirty="0">
                <a:solidFill>
                  <a:srgbClr val="000000"/>
                </a:solidFill>
                <a:effectLst>
                  <a:outerShdw blurRad="38100" dist="38100" dir="2700000" algn="tl">
                    <a:srgbClr val="C0C0C0"/>
                  </a:outerShdw>
                </a:effectLst>
                <a:latin typeface="楷体_GB2312" pitchFamily="49" charset="-122"/>
                <a:ea typeface="楷体_GB2312" pitchFamily="49" charset="-122"/>
              </a:rPr>
              <a:t>：</a:t>
            </a:r>
          </a:p>
        </p:txBody>
      </p:sp>
      <p:sp>
        <p:nvSpPr>
          <p:cNvPr id="774150" name="Text Box 6"/>
          <p:cNvSpPr txBox="1">
            <a:spLocks noChangeArrowheads="1"/>
          </p:cNvSpPr>
          <p:nvPr/>
        </p:nvSpPr>
        <p:spPr bwMode="auto">
          <a:xfrm>
            <a:off x="78820" y="1417115"/>
            <a:ext cx="2404232" cy="615553"/>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kumimoji="1" lang="en-US" altLang="zh-CN" sz="4000" b="1" dirty="0" smtClean="0">
                <a:solidFill>
                  <a:srgbClr val="000000"/>
                </a:solidFill>
                <a:effectLst>
                  <a:outerShdw blurRad="38100" dist="38100" dir="2700000" algn="tl">
                    <a:srgbClr val="C0C0C0"/>
                  </a:outerShdw>
                </a:effectLst>
                <a:ea typeface="楷体_GB2312" pitchFamily="49" charset="-122"/>
              </a:rPr>
              <a:t>3</a:t>
            </a:r>
            <a:r>
              <a:rPr kumimoji="1" lang="zh-CN" altLang="en-US" sz="4000" b="1" dirty="0" smtClean="0">
                <a:solidFill>
                  <a:srgbClr val="000000"/>
                </a:solidFill>
                <a:effectLst>
                  <a:outerShdw blurRad="38100" dist="38100" dir="2700000" algn="tl">
                    <a:srgbClr val="C0C0C0"/>
                  </a:outerShdw>
                </a:effectLst>
                <a:ea typeface="楷体_GB2312" pitchFamily="49" charset="-122"/>
              </a:rPr>
              <a:t>、过程：</a:t>
            </a:r>
            <a:endParaRPr kumimoji="1" lang="zh-CN" altLang="en-US" sz="4000" b="1" dirty="0">
              <a:solidFill>
                <a:srgbClr val="000000"/>
              </a:solidFill>
              <a:effectLst>
                <a:outerShdw blurRad="38100" dist="38100" dir="2700000" algn="tl">
                  <a:srgbClr val="C0C0C0"/>
                </a:outerShdw>
              </a:effectLst>
              <a:ea typeface="楷体_GB2312" pitchFamily="49" charset="-122"/>
            </a:endParaRPr>
          </a:p>
        </p:txBody>
      </p:sp>
      <p:sp>
        <p:nvSpPr>
          <p:cNvPr id="774153" name="Text Box 9"/>
          <p:cNvSpPr txBox="1">
            <a:spLocks noChangeArrowheads="1"/>
          </p:cNvSpPr>
          <p:nvPr/>
        </p:nvSpPr>
        <p:spPr bwMode="auto">
          <a:xfrm>
            <a:off x="2453424" y="750873"/>
            <a:ext cx="4790551" cy="615553"/>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kumimoji="1" lang="en-US" altLang="zh-CN" sz="4000" b="1" dirty="0">
                <a:solidFill>
                  <a:srgbClr val="FF0000"/>
                </a:solidFill>
                <a:effectLst>
                  <a:outerShdw blurRad="38100" dist="38100" dir="2700000" algn="tl">
                    <a:srgbClr val="C0C0C0"/>
                  </a:outerShdw>
                </a:effectLst>
                <a:latin typeface="楷体_GB2312" pitchFamily="49" charset="-122"/>
                <a:ea typeface="楷体_GB2312" pitchFamily="49" charset="-122"/>
              </a:rPr>
              <a:t>1934.10</a:t>
            </a:r>
            <a:r>
              <a:rPr kumimoji="1" lang="en-US" altLang="zh-CN" sz="4000" b="1" dirty="0">
                <a:solidFill>
                  <a:srgbClr val="FF0000"/>
                </a:solidFill>
                <a:effectLst>
                  <a:outerShdw blurRad="38100" dist="38100" dir="2700000" algn="tl">
                    <a:srgbClr val="C0C0C0"/>
                  </a:outerShdw>
                </a:effectLst>
                <a:ea typeface="楷体_GB2312" pitchFamily="49" charset="-122"/>
              </a:rPr>
              <a:t>—</a:t>
            </a:r>
            <a:r>
              <a:rPr kumimoji="1" lang="en-US" altLang="zh-CN" sz="4000" b="1" dirty="0">
                <a:solidFill>
                  <a:srgbClr val="FF0000"/>
                </a:solidFill>
                <a:effectLst>
                  <a:outerShdw blurRad="38100" dist="38100" dir="2700000" algn="tl">
                    <a:srgbClr val="C0C0C0"/>
                  </a:outerShdw>
                </a:effectLst>
                <a:latin typeface="楷体_GB2312" pitchFamily="49" charset="-122"/>
                <a:ea typeface="楷体_GB2312" pitchFamily="49" charset="-122"/>
              </a:rPr>
              <a:t>36.10</a:t>
            </a:r>
          </a:p>
        </p:txBody>
      </p:sp>
      <p:sp>
        <p:nvSpPr>
          <p:cNvPr id="774157" name="Text Box 13"/>
          <p:cNvSpPr txBox="1">
            <a:spLocks noChangeArrowheads="1"/>
          </p:cNvSpPr>
          <p:nvPr/>
        </p:nvSpPr>
        <p:spPr bwMode="auto">
          <a:xfrm>
            <a:off x="2370909" y="3746285"/>
            <a:ext cx="4179328" cy="563231"/>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3600" b="1" dirty="0">
                <a:solidFill>
                  <a:srgbClr val="0000CC"/>
                </a:solidFill>
                <a:effectLst>
                  <a:outerShdw blurRad="38100" dist="38100" dir="2700000" algn="tl">
                    <a:srgbClr val="C0C0C0"/>
                  </a:outerShdw>
                </a:effectLst>
                <a:ea typeface="楷体_GB2312" pitchFamily="49" charset="-122"/>
              </a:rPr>
              <a:t>三大主力胜利会师</a:t>
            </a:r>
          </a:p>
        </p:txBody>
      </p:sp>
      <p:sp>
        <p:nvSpPr>
          <p:cNvPr id="774158" name="Text Box 14"/>
          <p:cNvSpPr txBox="1">
            <a:spLocks noChangeArrowheads="1"/>
          </p:cNvSpPr>
          <p:nvPr/>
        </p:nvSpPr>
        <p:spPr bwMode="auto">
          <a:xfrm>
            <a:off x="764741" y="4395613"/>
            <a:ext cx="3387929" cy="615553"/>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4000" b="1" dirty="0">
                <a:solidFill>
                  <a:srgbClr val="FF0000"/>
                </a:solidFill>
                <a:effectLst>
                  <a:outerShdw blurRad="38100" dist="38100" dir="2700000" algn="tl">
                    <a:srgbClr val="C0C0C0"/>
                  </a:outerShdw>
                </a:effectLst>
                <a:ea typeface="楷体_GB2312" pitchFamily="49" charset="-122"/>
              </a:rPr>
              <a:t>革命中心转移：</a:t>
            </a:r>
          </a:p>
        </p:txBody>
      </p:sp>
      <p:sp>
        <p:nvSpPr>
          <p:cNvPr id="774159" name="Text Box 15"/>
          <p:cNvSpPr txBox="1">
            <a:spLocks noChangeArrowheads="1"/>
          </p:cNvSpPr>
          <p:nvPr/>
        </p:nvSpPr>
        <p:spPr bwMode="auto">
          <a:xfrm>
            <a:off x="4240287" y="4395613"/>
            <a:ext cx="5489095" cy="51090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3200" b="1" dirty="0">
                <a:solidFill>
                  <a:srgbClr val="FF0000"/>
                </a:solidFill>
                <a:effectLst>
                  <a:outerShdw blurRad="38100" dist="38100" dir="2700000" algn="tl">
                    <a:srgbClr val="C0C0C0"/>
                  </a:outerShdw>
                </a:effectLst>
                <a:ea typeface="楷体_GB2312" pitchFamily="49" charset="-122"/>
              </a:rPr>
              <a:t>东南（瑞金）</a:t>
            </a:r>
            <a:r>
              <a:rPr kumimoji="1" lang="en-US" altLang="zh-CN" sz="3200" b="1" dirty="0">
                <a:solidFill>
                  <a:srgbClr val="FF0000"/>
                </a:solidFill>
                <a:effectLst>
                  <a:outerShdw blurRad="38100" dist="38100" dir="2700000" algn="tl">
                    <a:srgbClr val="C0C0C0"/>
                  </a:outerShdw>
                </a:effectLst>
                <a:ea typeface="楷体_GB2312" pitchFamily="49" charset="-122"/>
              </a:rPr>
              <a:t>—</a:t>
            </a:r>
            <a:r>
              <a:rPr kumimoji="1" lang="zh-CN" altLang="en-US" sz="3200" b="1" dirty="0">
                <a:solidFill>
                  <a:srgbClr val="FF0000"/>
                </a:solidFill>
                <a:effectLst>
                  <a:outerShdw blurRad="38100" dist="38100" dir="2700000" algn="tl">
                    <a:srgbClr val="C0C0C0"/>
                  </a:outerShdw>
                </a:effectLst>
                <a:ea typeface="楷体_GB2312" pitchFamily="49" charset="-122"/>
              </a:rPr>
              <a:t>西北（延安）</a:t>
            </a:r>
          </a:p>
        </p:txBody>
      </p:sp>
      <p:sp>
        <p:nvSpPr>
          <p:cNvPr id="20" name="Text Box 5"/>
          <p:cNvSpPr txBox="1">
            <a:spLocks noChangeArrowheads="1"/>
          </p:cNvSpPr>
          <p:nvPr/>
        </p:nvSpPr>
        <p:spPr bwMode="auto">
          <a:xfrm>
            <a:off x="78820" y="3693963"/>
            <a:ext cx="2035733" cy="615553"/>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en-US" altLang="zh-CN"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4</a:t>
            </a:r>
            <a:r>
              <a:rPr kumimoji="1" lang="zh-CN" altLang="en-US"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、结果：</a:t>
            </a:r>
            <a:endParaRPr kumimoji="1" lang="zh-CN" altLang="en-US" sz="4000" b="1" dirty="0">
              <a:solidFill>
                <a:srgbClr val="000000"/>
              </a:solidFill>
              <a:effectLst>
                <a:outerShdw blurRad="38100" dist="38100" dir="2700000" algn="tl">
                  <a:srgbClr val="C0C0C0"/>
                </a:outerShdw>
              </a:effectLst>
              <a:latin typeface="楷体_GB2312" pitchFamily="49" charset="-122"/>
              <a:ea typeface="楷体_GB2312" pitchFamily="49" charset="-122"/>
            </a:endParaRPr>
          </a:p>
        </p:txBody>
      </p:sp>
      <p:grpSp>
        <p:nvGrpSpPr>
          <p:cNvPr id="10" name="组合 9"/>
          <p:cNvGrpSpPr/>
          <p:nvPr/>
        </p:nvGrpSpPr>
        <p:grpSpPr>
          <a:xfrm>
            <a:off x="-101596" y="-54132"/>
            <a:ext cx="10075089" cy="855694"/>
            <a:chOff x="-91744" y="-42815"/>
            <a:chExt cx="9813594" cy="731981"/>
          </a:xfrm>
        </p:grpSpPr>
        <p:pic>
          <p:nvPicPr>
            <p:cNvPr id="11" name="Picture 6" descr="透明卷轴"/>
            <p:cNvPicPr>
              <a:picLocks noChangeAspect="1" noChangeArrowheads="1"/>
            </p:cNvPicPr>
            <p:nvPr/>
          </p:nvPicPr>
          <p:blipFill>
            <a:blip r:embed="rId2" cstate="print"/>
            <a:srcRect l="15050"/>
            <a:stretch>
              <a:fillRect/>
            </a:stretch>
          </p:blipFill>
          <p:spPr bwMode="auto">
            <a:xfrm>
              <a:off x="0" y="-42815"/>
              <a:ext cx="9721850" cy="700451"/>
            </a:xfrm>
            <a:prstGeom prst="rect">
              <a:avLst/>
            </a:prstGeom>
            <a:noFill/>
            <a:ln w="9525">
              <a:noFill/>
              <a:miter lim="800000"/>
              <a:headEnd/>
              <a:tailEnd/>
            </a:ln>
          </p:spPr>
        </p:pic>
        <p:sp>
          <p:nvSpPr>
            <p:cNvPr id="12" name="TextBox 11"/>
            <p:cNvSpPr txBox="1"/>
            <p:nvPr/>
          </p:nvSpPr>
          <p:spPr>
            <a:xfrm>
              <a:off x="-91744" y="-21689"/>
              <a:ext cx="9230235" cy="710855"/>
            </a:xfrm>
            <a:prstGeom prst="rect">
              <a:avLst/>
            </a:prstGeom>
            <a:noFill/>
          </p:spPr>
          <p:txBody>
            <a:bodyPr wrap="square" rtlCol="0">
              <a:spAutoFit/>
            </a:bodyPr>
            <a:lstStyle/>
            <a:p>
              <a:r>
                <a:rPr lang="zh-CN" altLang="en-US" sz="4800" b="1" dirty="0">
                  <a:latin typeface="隶书" pitchFamily="49" charset="-122"/>
                  <a:ea typeface="隶书" pitchFamily="49" charset="-122"/>
                </a:rPr>
                <a:t>三</a:t>
              </a:r>
              <a:r>
                <a:rPr lang="zh-CN" altLang="en-US" sz="4800" b="1" dirty="0" smtClean="0">
                  <a:latin typeface="隶书" pitchFamily="49" charset="-122"/>
                  <a:ea typeface="隶书" pitchFamily="49" charset="-122"/>
                </a:rPr>
                <a:t>、红军长征</a:t>
              </a:r>
              <a:endParaRPr lang="zh-CN" altLang="en-US" sz="4400" b="1" dirty="0">
                <a:solidFill>
                  <a:srgbClr val="FF0000"/>
                </a:solidFill>
                <a:latin typeface="隶书" pitchFamily="49" charset="-122"/>
                <a:ea typeface="隶书" pitchFamily="49" charset="-122"/>
              </a:endParaRPr>
            </a:p>
          </p:txBody>
        </p:sp>
      </p:grpSp>
      <p:sp>
        <p:nvSpPr>
          <p:cNvPr id="13" name="Text Box 9"/>
          <p:cNvSpPr txBox="1">
            <a:spLocks noChangeArrowheads="1"/>
          </p:cNvSpPr>
          <p:nvPr/>
        </p:nvSpPr>
        <p:spPr bwMode="auto">
          <a:xfrm>
            <a:off x="324692" y="1999013"/>
            <a:ext cx="3645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800" b="1" dirty="0">
                <a:latin typeface="黑体" pitchFamily="49" charset="-122"/>
                <a:ea typeface="黑体" pitchFamily="49" charset="-122"/>
              </a:rPr>
              <a:t>1934</a:t>
            </a:r>
            <a:r>
              <a:rPr lang="zh-CN" altLang="en-US" sz="2800" b="1" dirty="0">
                <a:latin typeface="黑体" pitchFamily="49" charset="-122"/>
                <a:ea typeface="黑体" pitchFamily="49" charset="-122"/>
              </a:rPr>
              <a:t>年</a:t>
            </a:r>
            <a:r>
              <a:rPr lang="en-US" sz="2800" b="1" dirty="0">
                <a:latin typeface="黑体" pitchFamily="49" charset="-122"/>
                <a:ea typeface="黑体" pitchFamily="49" charset="-122"/>
              </a:rPr>
              <a:t>10</a:t>
            </a:r>
            <a:r>
              <a:rPr lang="zh-CN" altLang="en-US" sz="2800" b="1" dirty="0">
                <a:latin typeface="黑体" pitchFamily="49" charset="-122"/>
                <a:ea typeface="黑体" pitchFamily="49" charset="-122"/>
              </a:rPr>
              <a:t>月离开瑞金</a:t>
            </a:r>
          </a:p>
        </p:txBody>
      </p:sp>
      <p:grpSp>
        <p:nvGrpSpPr>
          <p:cNvPr id="14" name="Group 10"/>
          <p:cNvGrpSpPr>
            <a:grpSpLocks/>
          </p:cNvGrpSpPr>
          <p:nvPr/>
        </p:nvGrpSpPr>
        <p:grpSpPr bwMode="auto">
          <a:xfrm>
            <a:off x="3970387" y="1999013"/>
            <a:ext cx="4803539" cy="519113"/>
            <a:chOff x="0" y="0"/>
            <a:chExt cx="2846" cy="327"/>
          </a:xfrm>
        </p:grpSpPr>
        <p:sp>
          <p:nvSpPr>
            <p:cNvPr id="15" name="AutoShape 11"/>
            <p:cNvSpPr>
              <a:spLocks noChangeArrowheads="1"/>
            </p:cNvSpPr>
            <p:nvPr/>
          </p:nvSpPr>
          <p:spPr bwMode="auto">
            <a:xfrm>
              <a:off x="0" y="136"/>
              <a:ext cx="615" cy="136"/>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16" name="Rectangle 12"/>
            <p:cNvSpPr>
              <a:spLocks noChangeArrowheads="1"/>
            </p:cNvSpPr>
            <p:nvPr/>
          </p:nvSpPr>
          <p:spPr bwMode="auto">
            <a:xfrm>
              <a:off x="726" y="0"/>
              <a:ext cx="21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eaLnBrk="0" hangingPunct="0"/>
              <a:r>
                <a:rPr lang="en-US" sz="2800" b="1" dirty="0">
                  <a:solidFill>
                    <a:srgbClr val="FF0000"/>
                  </a:solidFill>
                  <a:latin typeface="黑体" pitchFamily="49" charset="-122"/>
                  <a:ea typeface="黑体" pitchFamily="49" charset="-122"/>
                </a:rPr>
                <a:t>1935</a:t>
              </a:r>
              <a:r>
                <a:rPr lang="zh-CN" altLang="en-US" sz="2800" b="1" dirty="0">
                  <a:solidFill>
                    <a:srgbClr val="FF0000"/>
                  </a:solidFill>
                  <a:latin typeface="黑体" pitchFamily="49" charset="-122"/>
                  <a:ea typeface="黑体" pitchFamily="49" charset="-122"/>
                </a:rPr>
                <a:t>年</a:t>
              </a:r>
              <a:r>
                <a:rPr lang="en-US" sz="2800" b="1" dirty="0">
                  <a:solidFill>
                    <a:srgbClr val="FF0000"/>
                  </a:solidFill>
                  <a:latin typeface="黑体" pitchFamily="49" charset="-122"/>
                  <a:ea typeface="黑体" pitchFamily="49" charset="-122"/>
                </a:rPr>
                <a:t>1</a:t>
              </a:r>
              <a:r>
                <a:rPr lang="zh-CN" altLang="en-US" sz="2800" b="1" dirty="0">
                  <a:solidFill>
                    <a:srgbClr val="FF0000"/>
                  </a:solidFill>
                  <a:latin typeface="黑体" pitchFamily="49" charset="-122"/>
                  <a:ea typeface="黑体" pitchFamily="49" charset="-122"/>
                </a:rPr>
                <a:t>月</a:t>
              </a:r>
              <a:r>
                <a:rPr lang="zh-CN" altLang="en-US" sz="2800" b="1" dirty="0">
                  <a:solidFill>
                    <a:srgbClr val="FF0000"/>
                  </a:solidFill>
                  <a:latin typeface="黑体" pitchFamily="49" charset="-122"/>
                  <a:ea typeface="黑体" pitchFamily="49" charset="-122"/>
                  <a:hlinkClick r:id="rId3" action="ppaction://hlinksldjump"/>
                </a:rPr>
                <a:t>遵义会议</a:t>
              </a:r>
              <a:endParaRPr lang="zh-CN" altLang="en-US" sz="2800" b="1" dirty="0">
                <a:solidFill>
                  <a:srgbClr val="FF0000"/>
                </a:solidFill>
                <a:latin typeface="黑体" pitchFamily="49" charset="-122"/>
                <a:ea typeface="黑体" pitchFamily="49" charset="-122"/>
              </a:endParaRPr>
            </a:p>
          </p:txBody>
        </p:sp>
      </p:grpSp>
      <p:grpSp>
        <p:nvGrpSpPr>
          <p:cNvPr id="17" name="Group 13"/>
          <p:cNvGrpSpPr>
            <a:grpSpLocks/>
          </p:cNvGrpSpPr>
          <p:nvPr/>
        </p:nvGrpSpPr>
        <p:grpSpPr bwMode="auto">
          <a:xfrm>
            <a:off x="4537494" y="2318100"/>
            <a:ext cx="4759656" cy="992188"/>
            <a:chOff x="0" y="209"/>
            <a:chExt cx="2820" cy="625"/>
          </a:xfrm>
        </p:grpSpPr>
        <p:sp>
          <p:nvSpPr>
            <p:cNvPr id="18" name="AutoShape 14"/>
            <p:cNvSpPr>
              <a:spLocks noChangeArrowheads="1"/>
            </p:cNvSpPr>
            <p:nvPr/>
          </p:nvSpPr>
          <p:spPr bwMode="auto">
            <a:xfrm>
              <a:off x="2358" y="209"/>
              <a:ext cx="462" cy="582"/>
            </a:xfrm>
            <a:prstGeom prst="curvedLeftArrow">
              <a:avLst>
                <a:gd name="adj1" fmla="val 43290"/>
                <a:gd name="adj2" fmla="val 86580"/>
                <a:gd name="adj3" fmla="val 33310"/>
              </a:avLst>
            </a:prstGeom>
            <a:ln/>
          </p:spPr>
          <p:style>
            <a:lnRef idx="1">
              <a:schemeClr val="accent5"/>
            </a:lnRef>
            <a:fillRef idx="2">
              <a:schemeClr val="accent5"/>
            </a:fillRef>
            <a:effectRef idx="1">
              <a:schemeClr val="accent5"/>
            </a:effectRef>
            <a:fontRef idx="minor">
              <a:schemeClr val="dk1"/>
            </a:fontRef>
          </p:style>
          <p:txBody>
            <a:bodyPr anchor="ctr">
              <a:spAutoFit/>
            </a:bodyPr>
            <a:lstStyle/>
            <a:p>
              <a:pPr algn="ctr" eaLnBrk="0" hangingPunct="0"/>
              <a:endParaRPr lang="zh-CN" altLang="en-US" sz="5400">
                <a:latin typeface="华文中宋" pitchFamily="2" charset="-122"/>
                <a:ea typeface="华文中宋" pitchFamily="2" charset="-122"/>
              </a:endParaRPr>
            </a:p>
          </p:txBody>
        </p:sp>
        <p:sp>
          <p:nvSpPr>
            <p:cNvPr id="19" name="Text Box 15"/>
            <p:cNvSpPr txBox="1">
              <a:spLocks noChangeArrowheads="1"/>
            </p:cNvSpPr>
            <p:nvPr/>
          </p:nvSpPr>
          <p:spPr bwMode="auto">
            <a:xfrm>
              <a:off x="0" y="507"/>
              <a:ext cx="25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b="1">
                  <a:latin typeface="黑体" pitchFamily="49" charset="-122"/>
                  <a:ea typeface="黑体" pitchFamily="49" charset="-122"/>
                </a:rPr>
                <a:t>1935</a:t>
              </a:r>
              <a:r>
                <a:rPr lang="zh-CN" altLang="en-US" sz="2800" b="1">
                  <a:latin typeface="黑体" pitchFamily="49" charset="-122"/>
                  <a:ea typeface="黑体" pitchFamily="49" charset="-122"/>
                </a:rPr>
                <a:t>年</a:t>
              </a:r>
              <a:r>
                <a:rPr lang="en-US" sz="2800" b="1">
                  <a:latin typeface="黑体" pitchFamily="49" charset="-122"/>
                  <a:ea typeface="黑体" pitchFamily="49" charset="-122"/>
                </a:rPr>
                <a:t>10</a:t>
              </a:r>
              <a:r>
                <a:rPr lang="zh-CN" altLang="en-US" sz="2800" b="1">
                  <a:latin typeface="黑体" pitchFamily="49" charset="-122"/>
                  <a:ea typeface="黑体" pitchFamily="49" charset="-122"/>
                </a:rPr>
                <a:t>月吴起镇会师</a:t>
              </a:r>
            </a:p>
          </p:txBody>
        </p:sp>
      </p:grpSp>
      <p:grpSp>
        <p:nvGrpSpPr>
          <p:cNvPr id="21" name="Group 16"/>
          <p:cNvGrpSpPr>
            <a:grpSpLocks/>
          </p:cNvGrpSpPr>
          <p:nvPr/>
        </p:nvGrpSpPr>
        <p:grpSpPr bwMode="auto">
          <a:xfrm>
            <a:off x="631875" y="2646712"/>
            <a:ext cx="3854984" cy="946150"/>
            <a:chOff x="0" y="0"/>
            <a:chExt cx="2284" cy="596"/>
          </a:xfrm>
        </p:grpSpPr>
        <p:sp>
          <p:nvSpPr>
            <p:cNvPr id="22" name="AutoShape 17"/>
            <p:cNvSpPr>
              <a:spLocks noChangeArrowheads="1"/>
            </p:cNvSpPr>
            <p:nvPr/>
          </p:nvSpPr>
          <p:spPr bwMode="auto">
            <a:xfrm rot="10800000">
              <a:off x="1633" y="227"/>
              <a:ext cx="651" cy="136"/>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zh-CN" altLang="en-US"/>
            </a:p>
          </p:txBody>
        </p:sp>
        <p:sp>
          <p:nvSpPr>
            <p:cNvPr id="23" name="Text Box 18"/>
            <p:cNvSpPr txBox="1">
              <a:spLocks noChangeArrowheads="1"/>
            </p:cNvSpPr>
            <p:nvPr/>
          </p:nvSpPr>
          <p:spPr bwMode="auto">
            <a:xfrm>
              <a:off x="0" y="0"/>
              <a:ext cx="208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b="1" dirty="0"/>
                <a:t>1936</a:t>
              </a:r>
              <a:r>
                <a:rPr lang="zh-CN" altLang="en-US" sz="2800" b="1" dirty="0"/>
                <a:t>年</a:t>
              </a:r>
              <a:r>
                <a:rPr lang="en-US" sz="2800" b="1" dirty="0"/>
                <a:t>10</a:t>
              </a:r>
              <a:r>
                <a:rPr lang="zh-CN" altLang="en-US" sz="2800" b="1" dirty="0"/>
                <a:t>月</a:t>
              </a:r>
            </a:p>
            <a:p>
              <a:pPr eaLnBrk="0" hangingPunct="0"/>
              <a:r>
                <a:rPr lang="zh-CN" altLang="en-US" sz="2800" b="1" dirty="0">
                  <a:ea typeface="黑体" pitchFamily="49" charset="-122"/>
                </a:rPr>
                <a:t>甘肃会宁会师</a:t>
              </a:r>
            </a:p>
          </p:txBody>
        </p:sp>
      </p:grpSp>
      <p:sp>
        <p:nvSpPr>
          <p:cNvPr id="24" name="Text Box 3"/>
          <p:cNvSpPr txBox="1">
            <a:spLocks noChangeArrowheads="1"/>
          </p:cNvSpPr>
          <p:nvPr/>
        </p:nvSpPr>
        <p:spPr bwMode="auto">
          <a:xfrm>
            <a:off x="157860" y="5059871"/>
            <a:ext cx="2686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kumimoji="1" lang="en-US" altLang="zh-CN"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5</a:t>
            </a:r>
            <a:r>
              <a:rPr kumimoji="1" lang="zh-CN" altLang="en-US"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、意义：</a:t>
            </a:r>
            <a:endParaRPr kumimoji="1" lang="zh-CN" altLang="en-US" sz="4000" b="1" dirty="0">
              <a:solidFill>
                <a:srgbClr val="000000"/>
              </a:solidFill>
              <a:effectLst>
                <a:outerShdw blurRad="38100" dist="38100" dir="2700000" algn="tl">
                  <a:srgbClr val="C0C0C0"/>
                </a:outerShdw>
              </a:effectLst>
              <a:latin typeface="楷体_GB2312" pitchFamily="49" charset="-122"/>
              <a:ea typeface="楷体_GB2312" pitchFamily="49" charset="-122"/>
            </a:endParaRPr>
          </a:p>
        </p:txBody>
      </p:sp>
      <p:sp>
        <p:nvSpPr>
          <p:cNvPr id="25" name="Text Box 6"/>
          <p:cNvSpPr txBox="1">
            <a:spLocks noChangeArrowheads="1"/>
          </p:cNvSpPr>
          <p:nvPr/>
        </p:nvSpPr>
        <p:spPr bwMode="auto">
          <a:xfrm>
            <a:off x="2178312" y="5102436"/>
            <a:ext cx="59229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3200" b="1" dirty="0">
                <a:ea typeface="华文中宋" pitchFamily="2" charset="-122"/>
              </a:rPr>
              <a:t>（</a:t>
            </a:r>
            <a:r>
              <a:rPr lang="en-US" altLang="zh-CN" sz="3200" b="1" dirty="0">
                <a:ea typeface="华文中宋" pitchFamily="2" charset="-122"/>
              </a:rPr>
              <a:t>1</a:t>
            </a:r>
            <a:r>
              <a:rPr lang="zh-CN" altLang="en-US" sz="3200" b="1" dirty="0">
                <a:ea typeface="华文中宋" pitchFamily="2" charset="-122"/>
              </a:rPr>
              <a:t>）粉碎</a:t>
            </a:r>
            <a:r>
              <a:rPr lang="zh-CN" altLang="en-US" sz="3200" b="1" dirty="0" smtClean="0">
                <a:ea typeface="华文中宋" pitchFamily="2" charset="-122"/>
              </a:rPr>
              <a:t>“围剿”，</a:t>
            </a:r>
            <a:r>
              <a:rPr kumimoji="1" lang="zh-CN" altLang="en-US" sz="3200" b="1" dirty="0">
                <a:solidFill>
                  <a:srgbClr val="C00000"/>
                </a:solidFill>
                <a:latin typeface="Times New Roman" panose="02020603050405020304" pitchFamily="18" charset="0"/>
                <a:ea typeface="黑体" panose="02010609060101010101" pitchFamily="2" charset="-122"/>
                <a:cs typeface="Times New Roman" panose="02020603050405020304" pitchFamily="18" charset="0"/>
              </a:rPr>
              <a:t>转危为安 </a:t>
            </a:r>
            <a:endParaRPr lang="zh-CN" altLang="en-US" sz="3200" b="1" dirty="0">
              <a:ea typeface="华文中宋" pitchFamily="2" charset="-122"/>
            </a:endParaRPr>
          </a:p>
        </p:txBody>
      </p:sp>
      <p:sp>
        <p:nvSpPr>
          <p:cNvPr id="26" name="Text Box 6"/>
          <p:cNvSpPr txBox="1">
            <a:spLocks noChangeArrowheads="1"/>
          </p:cNvSpPr>
          <p:nvPr/>
        </p:nvSpPr>
        <p:spPr bwMode="auto">
          <a:xfrm>
            <a:off x="2213637" y="5640129"/>
            <a:ext cx="7477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3200" b="1" dirty="0">
                <a:ea typeface="华文中宋" pitchFamily="2" charset="-122"/>
              </a:rPr>
              <a:t>（</a:t>
            </a:r>
            <a:r>
              <a:rPr lang="en-US" altLang="zh-CN" sz="3200" b="1" dirty="0">
                <a:ea typeface="华文中宋" pitchFamily="2" charset="-122"/>
              </a:rPr>
              <a:t>2</a:t>
            </a:r>
            <a:r>
              <a:rPr lang="zh-CN" altLang="en-US" sz="3200" b="1" dirty="0">
                <a:ea typeface="华文中宋" pitchFamily="2" charset="-122"/>
              </a:rPr>
              <a:t>）传播</a:t>
            </a:r>
            <a:r>
              <a:rPr lang="zh-CN" altLang="en-US" sz="3200" b="1" dirty="0" smtClean="0">
                <a:ea typeface="华文中宋" pitchFamily="2" charset="-122"/>
              </a:rPr>
              <a:t>革命，铸</a:t>
            </a:r>
            <a:r>
              <a:rPr lang="zh-CN" altLang="en-US" sz="3200" b="1" dirty="0">
                <a:ea typeface="华文中宋" pitchFamily="2" charset="-122"/>
              </a:rPr>
              <a:t>就了伟大的</a:t>
            </a:r>
            <a:r>
              <a:rPr lang="zh-CN" altLang="en-US" sz="3200" b="1" dirty="0">
                <a:solidFill>
                  <a:srgbClr val="C00000"/>
                </a:solidFill>
                <a:ea typeface="华文中宋" pitchFamily="2" charset="-122"/>
              </a:rPr>
              <a:t>长征精神</a:t>
            </a:r>
          </a:p>
        </p:txBody>
      </p:sp>
      <p:sp>
        <p:nvSpPr>
          <p:cNvPr id="27" name="Text Box 6"/>
          <p:cNvSpPr txBox="1">
            <a:spLocks noChangeArrowheads="1"/>
          </p:cNvSpPr>
          <p:nvPr/>
        </p:nvSpPr>
        <p:spPr bwMode="auto">
          <a:xfrm>
            <a:off x="2017129" y="6169236"/>
            <a:ext cx="5677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ea typeface="华文中宋" pitchFamily="2" charset="-122"/>
              </a:rPr>
              <a:t>  </a:t>
            </a:r>
            <a:r>
              <a:rPr lang="zh-CN" altLang="en-US" sz="3200" b="1" dirty="0">
                <a:ea typeface="华文中宋" pitchFamily="2" charset="-122"/>
              </a:rPr>
              <a:t>（</a:t>
            </a:r>
            <a:r>
              <a:rPr lang="en-US" altLang="zh-CN" sz="3200" b="1" dirty="0">
                <a:ea typeface="华文中宋" pitchFamily="2" charset="-122"/>
              </a:rPr>
              <a:t>3</a:t>
            </a:r>
            <a:r>
              <a:rPr lang="zh-CN" altLang="en-US" sz="3200" b="1" dirty="0">
                <a:ea typeface="华文中宋" pitchFamily="2" charset="-122"/>
              </a:rPr>
              <a:t>）开创革命新局面</a:t>
            </a:r>
          </a:p>
        </p:txBody>
      </p:sp>
      <p:sp>
        <p:nvSpPr>
          <p:cNvPr id="28" name="Rectangle 8"/>
          <p:cNvSpPr>
            <a:spLocks noChangeArrowheads="1"/>
          </p:cNvSpPr>
          <p:nvPr/>
        </p:nvSpPr>
        <p:spPr bwMode="auto">
          <a:xfrm>
            <a:off x="-34947" y="764703"/>
            <a:ext cx="9767291" cy="2715615"/>
          </a:xfrm>
          <a:prstGeom prst="rect">
            <a:avLst/>
          </a:prstGeom>
          <a:solidFill>
            <a:schemeClr val="bg1"/>
          </a:solidFill>
          <a:ln>
            <a:noFill/>
          </a:ln>
          <a:effectLst/>
          <a:extLst/>
        </p:spPr>
        <p:txBody>
          <a:bodyPr wrap="square" anchor="ctr">
            <a:spAutoFit/>
          </a:bodyPr>
          <a:lstStyle/>
          <a:p>
            <a:pPr>
              <a:lnSpc>
                <a:spcPct val="105000"/>
              </a:lnSpc>
              <a:spcBef>
                <a:spcPts val="400"/>
              </a:spcBef>
              <a:defRPr/>
            </a:pPr>
            <a:r>
              <a:rPr lang="zh-CN" altLang="en-US" sz="2600" b="1" dirty="0">
                <a:solidFill>
                  <a:srgbClr val="000000"/>
                </a:solidFill>
                <a:latin typeface="黑体" pitchFamily="49" charset="-122"/>
                <a:ea typeface="黑体" pitchFamily="49" charset="-122"/>
                <a:cs typeface="Times New Roman" panose="02020603050405020304" pitchFamily="18" charset="0"/>
              </a:rPr>
              <a:t>材料一 </a:t>
            </a:r>
            <a:endParaRPr lang="en-US" altLang="zh-CN" sz="2600" b="1" dirty="0">
              <a:solidFill>
                <a:srgbClr val="000000"/>
              </a:solidFill>
              <a:latin typeface="黑体" pitchFamily="49" charset="-122"/>
              <a:ea typeface="黑体" pitchFamily="49" charset="-122"/>
              <a:cs typeface="Times New Roman" panose="02020603050405020304" pitchFamily="18" charset="0"/>
            </a:endParaRPr>
          </a:p>
          <a:p>
            <a:pPr>
              <a:lnSpc>
                <a:spcPct val="105000"/>
              </a:lnSpc>
              <a:spcBef>
                <a:spcPts val="400"/>
              </a:spcBef>
              <a:defRPr/>
            </a:pPr>
            <a:r>
              <a:rPr lang="zh-CN" altLang="en-US" sz="2600" b="1" dirty="0">
                <a:solidFill>
                  <a:srgbClr val="000000"/>
                </a:solidFill>
                <a:latin typeface="黑体" pitchFamily="49" charset="-122"/>
                <a:ea typeface="黑体" pitchFamily="49" charset="-122"/>
                <a:cs typeface="Times New Roman" panose="02020603050405020304" pitchFamily="18" charset="0"/>
              </a:rPr>
              <a:t>　　“它不是一般意义上的‘行军’</a:t>
            </a:r>
            <a:r>
              <a:rPr lang="en-US" altLang="zh-CN" sz="2600" b="1" dirty="0">
                <a:solidFill>
                  <a:srgbClr val="000000"/>
                </a:solidFill>
                <a:latin typeface="黑体" pitchFamily="49" charset="-122"/>
                <a:ea typeface="黑体" pitchFamily="49" charset="-122"/>
                <a:cs typeface="Times New Roman" panose="02020603050405020304" pitchFamily="18" charset="0"/>
              </a:rPr>
              <a:t>……</a:t>
            </a:r>
            <a:r>
              <a:rPr lang="zh-CN" altLang="en-US" sz="2600" b="1" dirty="0">
                <a:solidFill>
                  <a:srgbClr val="000000"/>
                </a:solidFill>
                <a:latin typeface="黑体" pitchFamily="49" charset="-122"/>
                <a:ea typeface="黑体" pitchFamily="49" charset="-122"/>
                <a:cs typeface="Times New Roman" panose="02020603050405020304" pitchFamily="18" charset="0"/>
              </a:rPr>
              <a:t>它是一曲人类求生存的凯歌，</a:t>
            </a:r>
            <a:r>
              <a:rPr kumimoji="1" lang="zh-CN" altLang="en-US" sz="2600" b="1" dirty="0">
                <a:solidFill>
                  <a:srgbClr val="000000"/>
                </a:solidFill>
                <a:latin typeface="黑体" pitchFamily="49" charset="-122"/>
                <a:ea typeface="黑体" pitchFamily="49" charset="-122"/>
                <a:cs typeface="Times New Roman" panose="02020603050405020304" pitchFamily="18" charset="0"/>
              </a:rPr>
              <a:t>是为避开蒋介石的魔爪而进行的一次生死攸关、征途漫漫的撤退，是一场险象环生、危在旦夕的战斗</a:t>
            </a:r>
            <a:r>
              <a:rPr lang="en-US" altLang="zh-CN" sz="2600" b="1" dirty="0">
                <a:solidFill>
                  <a:srgbClr val="000000"/>
                </a:solidFill>
                <a:latin typeface="黑体" pitchFamily="49" charset="-122"/>
                <a:ea typeface="黑体" pitchFamily="49" charset="-122"/>
                <a:cs typeface="Times New Roman" panose="02020603050405020304" pitchFamily="18" charset="0"/>
              </a:rPr>
              <a:t>……</a:t>
            </a:r>
            <a:r>
              <a:rPr lang="zh-CN" altLang="en-US" sz="2600" b="1" dirty="0">
                <a:solidFill>
                  <a:srgbClr val="000000"/>
                </a:solidFill>
                <a:latin typeface="黑体" pitchFamily="49" charset="-122"/>
                <a:ea typeface="黑体" pitchFamily="49" charset="-122"/>
                <a:cs typeface="Times New Roman" panose="02020603050405020304" pitchFamily="18" charset="0"/>
              </a:rPr>
              <a:t>长征却使毛泽东及其共产党人赢得了中国。” </a:t>
            </a:r>
          </a:p>
          <a:p>
            <a:pPr algn="r">
              <a:lnSpc>
                <a:spcPct val="105000"/>
              </a:lnSpc>
              <a:spcBef>
                <a:spcPts val="400"/>
              </a:spcBef>
              <a:defRPr/>
            </a:pPr>
            <a:r>
              <a:rPr lang="zh-CN" altLang="en-US" sz="2600" b="1" dirty="0">
                <a:solidFill>
                  <a:srgbClr val="000000"/>
                </a:solidFill>
                <a:latin typeface="黑体" pitchFamily="49" charset="-122"/>
                <a:ea typeface="黑体" pitchFamily="49" charset="-122"/>
                <a:cs typeface="Times New Roman" panose="02020603050405020304" pitchFamily="18" charset="0"/>
              </a:rPr>
              <a:t>    </a:t>
            </a:r>
            <a:r>
              <a:rPr lang="en-US" altLang="zh-CN" sz="2600" b="1" dirty="0">
                <a:solidFill>
                  <a:srgbClr val="000000"/>
                </a:solidFill>
                <a:latin typeface="黑体" pitchFamily="49" charset="-122"/>
                <a:ea typeface="黑体" pitchFamily="49" charset="-122"/>
                <a:cs typeface="Times New Roman" panose="02020603050405020304" pitchFamily="18" charset="0"/>
              </a:rPr>
              <a:t>——</a:t>
            </a:r>
            <a:r>
              <a:rPr lang="zh-CN" altLang="en-US" sz="2600" b="1" dirty="0">
                <a:solidFill>
                  <a:srgbClr val="000000"/>
                </a:solidFill>
                <a:latin typeface="黑体" pitchFamily="49" charset="-122"/>
                <a:ea typeface="黑体" pitchFamily="49" charset="-122"/>
                <a:cs typeface="Times New Roman" panose="02020603050405020304" pitchFamily="18" charset="0"/>
              </a:rPr>
              <a:t>哈里森</a:t>
            </a:r>
            <a:r>
              <a:rPr lang="en-US" altLang="zh-CN" sz="2600" b="1" dirty="0">
                <a:solidFill>
                  <a:srgbClr val="000000"/>
                </a:solidFill>
                <a:latin typeface="黑体" pitchFamily="49" charset="-122"/>
                <a:ea typeface="黑体" pitchFamily="49" charset="-122"/>
                <a:cs typeface="Times New Roman" panose="02020603050405020304" pitchFamily="18" charset="0"/>
              </a:rPr>
              <a:t>·</a:t>
            </a:r>
            <a:r>
              <a:rPr kumimoji="1" lang="zh-CN" altLang="en-US" sz="2600" b="1" dirty="0">
                <a:solidFill>
                  <a:srgbClr val="000000"/>
                </a:solidFill>
                <a:latin typeface="黑体" pitchFamily="49" charset="-122"/>
                <a:ea typeface="黑体" pitchFamily="49" charset="-122"/>
                <a:cs typeface="Times New Roman" panose="02020603050405020304" pitchFamily="18" charset="0"/>
              </a:rPr>
              <a:t>索尔兹伯里</a:t>
            </a:r>
            <a:r>
              <a:rPr lang="zh-CN" altLang="en-US" sz="2600" b="1" dirty="0">
                <a:solidFill>
                  <a:srgbClr val="000000"/>
                </a:solidFill>
                <a:latin typeface="黑体" pitchFamily="49" charset="-122"/>
                <a:ea typeface="黑体" pitchFamily="49" charset="-122"/>
                <a:cs typeface="Times New Roman" panose="02020603050405020304" pitchFamily="18" charset="0"/>
              </a:rPr>
              <a:t>（美国作家）</a:t>
            </a:r>
          </a:p>
        </p:txBody>
      </p:sp>
      <p:sp>
        <p:nvSpPr>
          <p:cNvPr id="31" name="Rectangle 8"/>
          <p:cNvSpPr>
            <a:spLocks noChangeArrowheads="1"/>
          </p:cNvSpPr>
          <p:nvPr/>
        </p:nvSpPr>
        <p:spPr bwMode="auto">
          <a:xfrm>
            <a:off x="-37118" y="3436136"/>
            <a:ext cx="9855812" cy="1616853"/>
          </a:xfrm>
          <a:prstGeom prst="rect">
            <a:avLst/>
          </a:prstGeom>
          <a:solidFill>
            <a:schemeClr val="bg1"/>
          </a:solidFill>
          <a:ln>
            <a:noFill/>
          </a:ln>
          <a:effectLst/>
          <a:extLst/>
        </p:spPr>
        <p:txBody>
          <a:bodyPr wrap="square" anchor="ctr">
            <a:spAutoFit/>
          </a:bodyPr>
          <a:lstStyle/>
          <a:p>
            <a:pPr>
              <a:lnSpc>
                <a:spcPct val="105000"/>
              </a:lnSpc>
              <a:spcBef>
                <a:spcPts val="400"/>
              </a:spcBef>
              <a:defRPr/>
            </a:pPr>
            <a:r>
              <a:rPr lang="zh-CN" altLang="en-US" sz="2600" b="1" dirty="0">
                <a:solidFill>
                  <a:srgbClr val="000000"/>
                </a:solidFill>
                <a:latin typeface="黑体" pitchFamily="49" charset="-122"/>
                <a:ea typeface="黑体" pitchFamily="49" charset="-122"/>
                <a:cs typeface="Times New Roman" panose="02020603050405020304" pitchFamily="18" charset="0"/>
              </a:rPr>
              <a:t>材料二 </a:t>
            </a:r>
            <a:endParaRPr lang="en-US" altLang="zh-CN" sz="2600" b="1" dirty="0">
              <a:solidFill>
                <a:srgbClr val="000000"/>
              </a:solidFill>
              <a:latin typeface="黑体" pitchFamily="49" charset="-122"/>
              <a:ea typeface="黑体" pitchFamily="49" charset="-122"/>
              <a:cs typeface="Times New Roman" panose="02020603050405020304" pitchFamily="18" charset="0"/>
            </a:endParaRPr>
          </a:p>
          <a:p>
            <a:pPr>
              <a:lnSpc>
                <a:spcPct val="105000"/>
              </a:lnSpc>
              <a:spcBef>
                <a:spcPts val="400"/>
              </a:spcBef>
              <a:defRPr/>
            </a:pPr>
            <a:r>
              <a:rPr lang="zh-CN" altLang="en-US" sz="2600" b="1" dirty="0">
                <a:solidFill>
                  <a:srgbClr val="000000"/>
                </a:solidFill>
                <a:latin typeface="黑体" pitchFamily="49" charset="-122"/>
                <a:ea typeface="黑体" pitchFamily="49" charset="-122"/>
                <a:cs typeface="Times New Roman" panose="02020603050405020304" pitchFamily="18" charset="0"/>
              </a:rPr>
              <a:t>　　长征是历史记录上的第一次，长征是宣言书，长征是宣传队，长征是播种机。长征是以我们的胜利、敌人失败的结果而告结束</a:t>
            </a:r>
            <a:r>
              <a:rPr lang="zh-CN" altLang="en-US" sz="2600" b="1" dirty="0" smtClean="0">
                <a:solidFill>
                  <a:srgbClr val="000000"/>
                </a:solidFill>
                <a:latin typeface="黑体" pitchFamily="49" charset="-122"/>
                <a:ea typeface="黑体" pitchFamily="49" charset="-122"/>
                <a:cs typeface="Times New Roman" panose="02020603050405020304" pitchFamily="18" charset="0"/>
              </a:rPr>
              <a:t>。</a:t>
            </a:r>
            <a:endParaRPr lang="en-US" altLang="zh-CN" sz="2600" b="1" dirty="0" smtClean="0">
              <a:solidFill>
                <a:srgbClr val="000000"/>
              </a:solidFill>
              <a:latin typeface="黑体" pitchFamily="49" charset="-122"/>
              <a:ea typeface="黑体" pitchFamily="49" charset="-122"/>
              <a:cs typeface="Times New Roman" panose="02020603050405020304" pitchFamily="18" charset="0"/>
            </a:endParaRPr>
          </a:p>
          <a:p>
            <a:pPr>
              <a:lnSpc>
                <a:spcPct val="105000"/>
              </a:lnSpc>
              <a:spcBef>
                <a:spcPts val="400"/>
              </a:spcBef>
              <a:defRPr/>
            </a:pPr>
            <a:endParaRPr lang="zh-CN" altLang="en-US" sz="1000" b="1" dirty="0">
              <a:solidFill>
                <a:srgbClr val="000000"/>
              </a:solidFill>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40545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74153"/>
                                        </p:tgtEl>
                                        <p:attrNameLst>
                                          <p:attrName>style.visibility</p:attrName>
                                        </p:attrNameLst>
                                      </p:cBhvr>
                                      <p:to>
                                        <p:strVal val="visible"/>
                                      </p:to>
                                    </p:set>
                                    <p:animEffect transition="in" filter="fade">
                                      <p:cBhvr>
                                        <p:cTn id="7" dur="400" decel="100000"/>
                                        <p:tgtEl>
                                          <p:spTgt spid="774153"/>
                                        </p:tgtEl>
                                      </p:cBhvr>
                                    </p:animEffect>
                                    <p:anim calcmode="lin" valueType="num">
                                      <p:cBhvr>
                                        <p:cTn id="8" dur="400" decel="100000" fill="hold"/>
                                        <p:tgtEl>
                                          <p:spTgt spid="774153"/>
                                        </p:tgtEl>
                                        <p:attrNameLst>
                                          <p:attrName>style.rotation</p:attrName>
                                        </p:attrNameLst>
                                      </p:cBhvr>
                                      <p:tavLst>
                                        <p:tav tm="0">
                                          <p:val>
                                            <p:fltVal val="-90"/>
                                          </p:val>
                                        </p:tav>
                                        <p:tav tm="100000">
                                          <p:val>
                                            <p:fltVal val="0"/>
                                          </p:val>
                                        </p:tav>
                                      </p:tavLst>
                                    </p:anim>
                                    <p:anim calcmode="lin" valueType="num">
                                      <p:cBhvr>
                                        <p:cTn id="9" dur="400" decel="100000" fill="hold"/>
                                        <p:tgtEl>
                                          <p:spTgt spid="774153"/>
                                        </p:tgtEl>
                                        <p:attrNameLst>
                                          <p:attrName>ppt_x</p:attrName>
                                        </p:attrNameLst>
                                      </p:cBhvr>
                                      <p:tavLst>
                                        <p:tav tm="0">
                                          <p:val>
                                            <p:strVal val="#ppt_x+0.4"/>
                                          </p:val>
                                        </p:tav>
                                        <p:tav tm="100000">
                                          <p:val>
                                            <p:strVal val="#ppt_x-0.05"/>
                                          </p:val>
                                        </p:tav>
                                      </p:tavLst>
                                    </p:anim>
                                    <p:anim calcmode="lin" valueType="num">
                                      <p:cBhvr>
                                        <p:cTn id="10" dur="400" decel="100000" fill="hold"/>
                                        <p:tgtEl>
                                          <p:spTgt spid="77415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77415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77415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74157"/>
                                        </p:tgtEl>
                                        <p:attrNameLst>
                                          <p:attrName>style.visibility</p:attrName>
                                        </p:attrNameLst>
                                      </p:cBhvr>
                                      <p:to>
                                        <p:strVal val="visible"/>
                                      </p:to>
                                    </p:set>
                                    <p:animEffect transition="in" filter="fade">
                                      <p:cBhvr>
                                        <p:cTn id="37" dur="500"/>
                                        <p:tgtEl>
                                          <p:spTgt spid="774157"/>
                                        </p:tgtEl>
                                      </p:cBhvr>
                                    </p:animEffect>
                                    <p:anim calcmode="lin" valueType="num">
                                      <p:cBhvr>
                                        <p:cTn id="38" dur="500" fill="hold"/>
                                        <p:tgtEl>
                                          <p:spTgt spid="774157"/>
                                        </p:tgtEl>
                                        <p:attrNameLst>
                                          <p:attrName>ppt_x</p:attrName>
                                        </p:attrNameLst>
                                      </p:cBhvr>
                                      <p:tavLst>
                                        <p:tav tm="0">
                                          <p:val>
                                            <p:strVal val="#ppt_x"/>
                                          </p:val>
                                        </p:tav>
                                        <p:tav tm="100000">
                                          <p:val>
                                            <p:strVal val="#ppt_x"/>
                                          </p:val>
                                        </p:tav>
                                      </p:tavLst>
                                    </p:anim>
                                    <p:anim calcmode="lin" valueType="num">
                                      <p:cBhvr>
                                        <p:cTn id="39" dur="500" fill="hold"/>
                                        <p:tgtEl>
                                          <p:spTgt spid="774157"/>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774158"/>
                                        </p:tgtEl>
                                        <p:attrNameLst>
                                          <p:attrName>style.visibility</p:attrName>
                                        </p:attrNameLst>
                                      </p:cBhvr>
                                      <p:to>
                                        <p:strVal val="visible"/>
                                      </p:to>
                                    </p:set>
                                    <p:animEffect transition="in" filter="fade">
                                      <p:cBhvr>
                                        <p:cTn id="43" dur="750"/>
                                        <p:tgtEl>
                                          <p:spTgt spid="774158"/>
                                        </p:tgtEl>
                                      </p:cBhvr>
                                    </p:animEffect>
                                    <p:anim calcmode="lin" valueType="num">
                                      <p:cBhvr>
                                        <p:cTn id="44" dur="750" fill="hold"/>
                                        <p:tgtEl>
                                          <p:spTgt spid="774158"/>
                                        </p:tgtEl>
                                        <p:attrNameLst>
                                          <p:attrName>ppt_x</p:attrName>
                                        </p:attrNameLst>
                                      </p:cBhvr>
                                      <p:tavLst>
                                        <p:tav tm="0">
                                          <p:val>
                                            <p:strVal val="#ppt_x"/>
                                          </p:val>
                                        </p:tav>
                                        <p:tav tm="100000">
                                          <p:val>
                                            <p:strVal val="#ppt_x"/>
                                          </p:val>
                                        </p:tav>
                                      </p:tavLst>
                                    </p:anim>
                                    <p:anim calcmode="lin" valueType="num">
                                      <p:cBhvr>
                                        <p:cTn id="45" dur="750" fill="hold"/>
                                        <p:tgtEl>
                                          <p:spTgt spid="77415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74159"/>
                                        </p:tgtEl>
                                        <p:attrNameLst>
                                          <p:attrName>style.visibility</p:attrName>
                                        </p:attrNameLst>
                                      </p:cBhvr>
                                      <p:to>
                                        <p:strVal val="visible"/>
                                      </p:to>
                                    </p:set>
                                    <p:anim calcmode="lin" valueType="num">
                                      <p:cBhvr additive="base">
                                        <p:cTn id="50" dur="500" fill="hold"/>
                                        <p:tgtEl>
                                          <p:spTgt spid="774159"/>
                                        </p:tgtEl>
                                        <p:attrNameLst>
                                          <p:attrName>ppt_x</p:attrName>
                                        </p:attrNameLst>
                                      </p:cBhvr>
                                      <p:tavLst>
                                        <p:tav tm="0">
                                          <p:val>
                                            <p:strVal val="#ppt_x"/>
                                          </p:val>
                                        </p:tav>
                                        <p:tav tm="100000">
                                          <p:val>
                                            <p:strVal val="#ppt_x"/>
                                          </p:val>
                                        </p:tav>
                                      </p:tavLst>
                                    </p:anim>
                                    <p:anim calcmode="lin" valueType="num">
                                      <p:cBhvr additive="base">
                                        <p:cTn id="51" dur="500" fill="hold"/>
                                        <p:tgtEl>
                                          <p:spTgt spid="77415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750"/>
                                        <p:tgtEl>
                                          <p:spTgt spid="25"/>
                                        </p:tgtEl>
                                      </p:cBhvr>
                                    </p:animEffect>
                                    <p:anim calcmode="lin" valueType="num">
                                      <p:cBhvr>
                                        <p:cTn id="65" dur="750" fill="hold"/>
                                        <p:tgtEl>
                                          <p:spTgt spid="25"/>
                                        </p:tgtEl>
                                        <p:attrNameLst>
                                          <p:attrName>ppt_x</p:attrName>
                                        </p:attrNameLst>
                                      </p:cBhvr>
                                      <p:tavLst>
                                        <p:tav tm="0">
                                          <p:val>
                                            <p:strVal val="#ppt_x"/>
                                          </p:val>
                                        </p:tav>
                                        <p:tav tm="100000">
                                          <p:val>
                                            <p:strVal val="#ppt_x"/>
                                          </p:val>
                                        </p:tav>
                                      </p:tavLst>
                                    </p:anim>
                                    <p:anim calcmode="lin" valueType="num">
                                      <p:cBhvr>
                                        <p:cTn id="66" dur="75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750"/>
                                        <p:tgtEl>
                                          <p:spTgt spid="26"/>
                                        </p:tgtEl>
                                      </p:cBhvr>
                                    </p:animEffect>
                                    <p:anim calcmode="lin" valueType="num">
                                      <p:cBhvr>
                                        <p:cTn id="70" dur="750" fill="hold"/>
                                        <p:tgtEl>
                                          <p:spTgt spid="26"/>
                                        </p:tgtEl>
                                        <p:attrNameLst>
                                          <p:attrName>ppt_x</p:attrName>
                                        </p:attrNameLst>
                                      </p:cBhvr>
                                      <p:tavLst>
                                        <p:tav tm="0">
                                          <p:val>
                                            <p:strVal val="#ppt_x"/>
                                          </p:val>
                                        </p:tav>
                                        <p:tav tm="100000">
                                          <p:val>
                                            <p:strVal val="#ppt_x"/>
                                          </p:val>
                                        </p:tav>
                                      </p:tavLst>
                                    </p:anim>
                                    <p:anim calcmode="lin" valueType="num">
                                      <p:cBhvr>
                                        <p:cTn id="71" dur="750" fill="hold"/>
                                        <p:tgtEl>
                                          <p:spTgt spid="2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750"/>
                                        <p:tgtEl>
                                          <p:spTgt spid="27"/>
                                        </p:tgtEl>
                                      </p:cBhvr>
                                    </p:animEffect>
                                    <p:anim calcmode="lin" valueType="num">
                                      <p:cBhvr>
                                        <p:cTn id="75" dur="750" fill="hold"/>
                                        <p:tgtEl>
                                          <p:spTgt spid="27"/>
                                        </p:tgtEl>
                                        <p:attrNameLst>
                                          <p:attrName>ppt_x</p:attrName>
                                        </p:attrNameLst>
                                      </p:cBhvr>
                                      <p:tavLst>
                                        <p:tav tm="0">
                                          <p:val>
                                            <p:strVal val="#ppt_x"/>
                                          </p:val>
                                        </p:tav>
                                        <p:tav tm="100000">
                                          <p:val>
                                            <p:strVal val="#ppt_x"/>
                                          </p:val>
                                        </p:tav>
                                      </p:tavLst>
                                    </p:anim>
                                    <p:anim calcmode="lin" valueType="num">
                                      <p:cBhvr>
                                        <p:cTn id="76"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53" grpId="0"/>
      <p:bldP spid="774157" grpId="0"/>
      <p:bldP spid="774158" grpId="0"/>
      <p:bldP spid="774159" grpId="0"/>
      <p:bldP spid="13" grpId="0"/>
      <p:bldP spid="25" grpId="0"/>
      <p:bldP spid="26" grpId="0"/>
      <p:bldP spid="27" grpId="0"/>
      <p:bldP spid="28"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170" name="Picture 2" descr="28-3-47726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486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171" name="Picture 3" descr="丰碑插图"/>
          <p:cNvPicPr>
            <a:picLocks noChangeAspect="1" noChangeArrowheads="1"/>
          </p:cNvPicPr>
          <p:nvPr/>
        </p:nvPicPr>
        <p:blipFill>
          <a:blip r:embed="rId3">
            <a:extLst>
              <a:ext uri="{28A0092B-C50C-407E-A947-70E740481C1C}">
                <a14:useLocalDpi xmlns:a14="http://schemas.microsoft.com/office/drawing/2010/main" val="0"/>
              </a:ext>
            </a:extLst>
          </a:blip>
          <a:srcRect b="22728"/>
          <a:stretch>
            <a:fillRect/>
          </a:stretch>
        </p:blipFill>
        <p:spPr bwMode="auto">
          <a:xfrm>
            <a:off x="4860926" y="0"/>
            <a:ext cx="486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5172" name="Text Box 4"/>
          <p:cNvSpPr txBox="1">
            <a:spLocks noChangeArrowheads="1"/>
          </p:cNvSpPr>
          <p:nvPr/>
        </p:nvSpPr>
        <p:spPr bwMode="auto">
          <a:xfrm>
            <a:off x="2" y="-6232"/>
            <a:ext cx="6085059" cy="6894195"/>
          </a:xfrm>
          <a:prstGeom prst="rect">
            <a:avLst/>
          </a:prstGeom>
          <a:solidFill>
            <a:srgbClr val="FFFF00"/>
          </a:solidFill>
          <a:ln w="38100" cap="rnd">
            <a:solidFill>
              <a:srgbClr val="FF0000"/>
            </a:solidFill>
            <a:prstDash val="sysDot"/>
            <a:miter lim="800000"/>
            <a:headEnd/>
            <a:tailEnd/>
          </a:ln>
          <a:effectLst/>
        </p:spPr>
        <p:txBody>
          <a:bodyPr wrap="square">
            <a:spAutoFit/>
          </a:bodyPr>
          <a:lstStyle/>
          <a:p>
            <a:pPr fontAlgn="base">
              <a:lnSpc>
                <a:spcPct val="85000"/>
              </a:lnSpc>
              <a:spcBef>
                <a:spcPct val="50000"/>
              </a:spcBef>
              <a:spcAft>
                <a:spcPct val="0"/>
              </a:spcAft>
              <a:defRPr/>
            </a:pP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红军长征途中，几乎平均每天就有一次遭遇战，长征路上，红军只休息了</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44</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天，平均走</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365</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华里才休整一次，日平均行军</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74</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华里，共爬过</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18</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条山脉，其中 </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5</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条终年积雪，渡过</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24</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条河流，经过</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11</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个省，通过</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6</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个不同少数民族地区。红一方面军从瑞金出发时</a:t>
            </a:r>
            <a:r>
              <a:rPr lang="en-US" altLang="zh-CN" sz="4000" b="1" dirty="0">
                <a:solidFill>
                  <a:srgbClr val="FF0000"/>
                </a:solidFill>
                <a:effectLst>
                  <a:outerShdw blurRad="38100" dist="38100" dir="2700000" algn="tl">
                    <a:srgbClr val="000000"/>
                  </a:outerShdw>
                </a:effectLst>
                <a:latin typeface="黑体" pitchFamily="2" charset="-122"/>
                <a:ea typeface="黑体" pitchFamily="2" charset="-122"/>
              </a:rPr>
              <a:t>86000</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人，到陕北是仅剩</a:t>
            </a:r>
            <a:r>
              <a:rPr lang="en-US" altLang="zh-CN" sz="4000" b="1" dirty="0">
                <a:solidFill>
                  <a:srgbClr val="FF0000"/>
                </a:solidFill>
                <a:effectLst>
                  <a:outerShdw blurRad="38100" dist="38100" dir="2700000" algn="tl">
                    <a:srgbClr val="000000"/>
                  </a:outerShdw>
                </a:effectLst>
                <a:latin typeface="黑体" pitchFamily="2" charset="-122"/>
                <a:ea typeface="黑体" pitchFamily="2" charset="-122"/>
              </a:rPr>
              <a:t>6500</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人</a:t>
            </a:r>
            <a:r>
              <a:rPr lang="en-US" altLang="zh-CN" sz="4000" b="1" dirty="0">
                <a:solidFill>
                  <a:srgbClr val="080808"/>
                </a:solidFill>
                <a:effectLst>
                  <a:outerShdw blurRad="38100" dist="38100" dir="2700000" algn="tl">
                    <a:srgbClr val="FFFFFF"/>
                  </a:outerShdw>
                </a:effectLst>
                <a:latin typeface="黑体" pitchFamily="2" charset="-122"/>
                <a:ea typeface="黑体" pitchFamily="2" charset="-122"/>
              </a:rPr>
              <a:t>,</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平均每行进</a:t>
            </a:r>
            <a:r>
              <a:rPr lang="zh-CN" altLang="en-US" sz="4000" b="1" dirty="0">
                <a:solidFill>
                  <a:srgbClr val="FF0000"/>
                </a:solidFill>
                <a:effectLst>
                  <a:outerShdw blurRad="38100" dist="38100" dir="2700000" algn="tl">
                    <a:srgbClr val="FFFFFF"/>
                  </a:outerShdw>
                </a:effectLst>
                <a:latin typeface="黑体" pitchFamily="2" charset="-122"/>
                <a:ea typeface="黑体" pitchFamily="2" charset="-122"/>
              </a:rPr>
              <a:t>一公里</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就有</a:t>
            </a:r>
            <a:r>
              <a:rPr lang="zh-CN" altLang="en-US" sz="4000" b="1" dirty="0">
                <a:solidFill>
                  <a:srgbClr val="FF0000"/>
                </a:solidFill>
                <a:effectLst>
                  <a:outerShdw blurRad="38100" dist="38100" dir="2700000" algn="tl">
                    <a:srgbClr val="FFFFFF"/>
                  </a:outerShdw>
                </a:effectLst>
                <a:latin typeface="黑体" pitchFamily="2" charset="-122"/>
                <a:ea typeface="黑体" pitchFamily="2" charset="-122"/>
              </a:rPr>
              <a:t>三四个红军战士献出生命</a:t>
            </a:r>
            <a:r>
              <a:rPr lang="zh-CN" altLang="en-US" sz="4000" b="1" dirty="0">
                <a:solidFill>
                  <a:srgbClr val="080808"/>
                </a:solidFill>
                <a:effectLst>
                  <a:outerShdw blurRad="38100" dist="38100" dir="2700000" algn="tl">
                    <a:srgbClr val="FFFFFF"/>
                  </a:outerShdw>
                </a:effectLst>
                <a:latin typeface="黑体" pitchFamily="2" charset="-122"/>
                <a:ea typeface="黑体" pitchFamily="2" charset="-122"/>
              </a:rPr>
              <a:t>。</a:t>
            </a:r>
          </a:p>
        </p:txBody>
      </p:sp>
      <p:sp>
        <p:nvSpPr>
          <p:cNvPr id="5" name="Text Box 2"/>
          <p:cNvSpPr txBox="1">
            <a:spLocks noChangeArrowheads="1"/>
          </p:cNvSpPr>
          <p:nvPr/>
        </p:nvSpPr>
        <p:spPr bwMode="auto">
          <a:xfrm>
            <a:off x="6085061" y="0"/>
            <a:ext cx="3636790" cy="675569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eaLnBrk="1" hangingPunct="1">
              <a:spcBef>
                <a:spcPts val="600"/>
              </a:spcBef>
            </a:pPr>
            <a:r>
              <a:rPr lang="zh-CN" altLang="en-US" sz="3600" b="1" dirty="0">
                <a:latin typeface="黑体" pitchFamily="49" charset="-122"/>
                <a:ea typeface="黑体" pitchFamily="49" charset="-122"/>
              </a:rPr>
              <a:t>七律</a:t>
            </a:r>
            <a:r>
              <a:rPr lang="zh-CN" altLang="zh-CN" sz="3600" b="1" dirty="0">
                <a:latin typeface="黑体" pitchFamily="49" charset="-122"/>
                <a:ea typeface="黑体" pitchFamily="49" charset="-122"/>
              </a:rPr>
              <a:t>·</a:t>
            </a:r>
            <a:r>
              <a:rPr lang="zh-CN" altLang="en-US" sz="3600" b="1" dirty="0">
                <a:latin typeface="黑体" pitchFamily="49" charset="-122"/>
                <a:ea typeface="黑体" pitchFamily="49" charset="-122"/>
              </a:rPr>
              <a:t>长征</a:t>
            </a:r>
          </a:p>
          <a:p>
            <a:pPr algn="ctr" eaLnBrk="1" hangingPunct="1">
              <a:spcBef>
                <a:spcPts val="600"/>
              </a:spcBef>
            </a:pPr>
            <a:r>
              <a:rPr lang="zh-CN" altLang="en-US" sz="3600" b="1" dirty="0" smtClean="0">
                <a:solidFill>
                  <a:srgbClr val="FF0000"/>
                </a:solidFill>
                <a:latin typeface="黑体" pitchFamily="49" charset="-122"/>
                <a:ea typeface="黑体" pitchFamily="49" charset="-122"/>
              </a:rPr>
              <a:t>毛泽东 </a:t>
            </a:r>
            <a:r>
              <a:rPr lang="zh-CN" altLang="en-US" sz="3600" b="1" dirty="0">
                <a:solidFill>
                  <a:srgbClr val="FF0000"/>
                </a:solidFill>
                <a:latin typeface="黑体" pitchFamily="49" charset="-122"/>
                <a:ea typeface="黑体" pitchFamily="49" charset="-122"/>
              </a:rPr>
              <a:t>著 </a:t>
            </a:r>
            <a:endParaRPr lang="en-US" altLang="zh-CN" sz="3600" b="1" dirty="0" smtClean="0">
              <a:solidFill>
                <a:srgbClr val="FF0000"/>
              </a:solidFill>
              <a:latin typeface="黑体" pitchFamily="49" charset="-122"/>
              <a:ea typeface="黑体" pitchFamily="49" charset="-122"/>
            </a:endParaRPr>
          </a:p>
          <a:p>
            <a:pPr algn="ctr" eaLnBrk="1" hangingPunct="1">
              <a:spcBef>
                <a:spcPts val="600"/>
              </a:spcBef>
            </a:pPr>
            <a:r>
              <a:rPr lang="zh-CN" altLang="en-US" sz="2800" b="1" dirty="0" smtClean="0">
                <a:solidFill>
                  <a:srgbClr val="FF0000"/>
                </a:solidFill>
                <a:latin typeface="黑体" pitchFamily="49" charset="-122"/>
                <a:ea typeface="黑体" pitchFamily="49" charset="-122"/>
              </a:rPr>
              <a:t>（</a:t>
            </a:r>
            <a:r>
              <a:rPr lang="en-US" altLang="zh-CN" sz="2800" b="1" dirty="0" smtClean="0">
                <a:solidFill>
                  <a:srgbClr val="FF0000"/>
                </a:solidFill>
                <a:latin typeface="黑体" pitchFamily="49" charset="-122"/>
                <a:ea typeface="黑体" pitchFamily="49" charset="-122"/>
              </a:rPr>
              <a:t>1935</a:t>
            </a:r>
            <a:r>
              <a:rPr lang="zh-CN" altLang="en-US" sz="2800" b="1" dirty="0" smtClean="0">
                <a:solidFill>
                  <a:srgbClr val="FF0000"/>
                </a:solidFill>
                <a:latin typeface="黑体" pitchFamily="49" charset="-122"/>
                <a:ea typeface="黑体" pitchFamily="49" charset="-122"/>
              </a:rPr>
              <a:t>年</a:t>
            </a:r>
            <a:r>
              <a:rPr lang="en-US" altLang="zh-CN" sz="2800" b="1" dirty="0" smtClean="0">
                <a:solidFill>
                  <a:srgbClr val="FF0000"/>
                </a:solidFill>
                <a:latin typeface="黑体" pitchFamily="49" charset="-122"/>
                <a:ea typeface="黑体" pitchFamily="49" charset="-122"/>
              </a:rPr>
              <a:t>10</a:t>
            </a:r>
            <a:r>
              <a:rPr lang="zh-CN" altLang="en-US" sz="2800" b="1" dirty="0" smtClean="0">
                <a:solidFill>
                  <a:srgbClr val="FF0000"/>
                </a:solidFill>
                <a:latin typeface="黑体" pitchFamily="49" charset="-122"/>
                <a:ea typeface="黑体" pitchFamily="49" charset="-122"/>
              </a:rPr>
              <a:t>月）</a:t>
            </a:r>
            <a:endParaRPr lang="zh-CN" altLang="en-US" sz="2800" b="1" dirty="0">
              <a:solidFill>
                <a:srgbClr val="FF0000"/>
              </a:solidFill>
              <a:latin typeface="黑体" pitchFamily="49" charset="-122"/>
              <a:ea typeface="黑体" pitchFamily="49" charset="-122"/>
            </a:endParaRPr>
          </a:p>
          <a:p>
            <a:pPr eaLnBrk="1" hangingPunct="1">
              <a:spcBef>
                <a:spcPts val="600"/>
              </a:spcBef>
            </a:pPr>
            <a:r>
              <a:rPr lang="zh-CN" altLang="en-US" sz="3600" b="1" dirty="0" smtClean="0">
                <a:latin typeface="黑体" pitchFamily="49" charset="-122"/>
                <a:ea typeface="黑体" pitchFamily="49" charset="-122"/>
              </a:rPr>
              <a:t>红军</a:t>
            </a:r>
            <a:r>
              <a:rPr lang="zh-CN" altLang="en-US" sz="3600" b="1" dirty="0">
                <a:latin typeface="黑体" pitchFamily="49" charset="-122"/>
                <a:ea typeface="黑体" pitchFamily="49" charset="-122"/>
              </a:rPr>
              <a:t>不怕远征难，</a:t>
            </a:r>
          </a:p>
          <a:p>
            <a:pPr eaLnBrk="1" hangingPunct="1">
              <a:spcBef>
                <a:spcPts val="600"/>
              </a:spcBef>
            </a:pPr>
            <a:r>
              <a:rPr lang="zh-CN" altLang="en-US" sz="3600" b="1" dirty="0" smtClean="0">
                <a:latin typeface="黑体" pitchFamily="49" charset="-122"/>
                <a:ea typeface="黑体" pitchFamily="49" charset="-122"/>
              </a:rPr>
              <a:t>万水千山只等闲。五岭逶迤腾细浪</a:t>
            </a:r>
            <a:r>
              <a:rPr lang="zh-CN" altLang="en-US" sz="3600" b="1" dirty="0">
                <a:latin typeface="黑体" pitchFamily="49" charset="-122"/>
                <a:ea typeface="黑体" pitchFamily="49" charset="-122"/>
              </a:rPr>
              <a:t>，</a:t>
            </a:r>
          </a:p>
          <a:p>
            <a:pPr eaLnBrk="1" hangingPunct="1">
              <a:spcBef>
                <a:spcPts val="600"/>
              </a:spcBef>
            </a:pPr>
            <a:r>
              <a:rPr lang="zh-CN" altLang="en-US" sz="3600" b="1" dirty="0" smtClean="0">
                <a:latin typeface="黑体" pitchFamily="49" charset="-122"/>
                <a:ea typeface="黑体" pitchFamily="49" charset="-122"/>
              </a:rPr>
              <a:t>乌</a:t>
            </a:r>
            <a:r>
              <a:rPr lang="zh-CN" altLang="en-US" sz="3600" b="1" dirty="0">
                <a:latin typeface="黑体" pitchFamily="49" charset="-122"/>
                <a:ea typeface="黑体" pitchFamily="49" charset="-122"/>
              </a:rPr>
              <a:t>蒙磅礴走泥丸。</a:t>
            </a:r>
          </a:p>
          <a:p>
            <a:pPr eaLnBrk="1" hangingPunct="1">
              <a:spcBef>
                <a:spcPts val="600"/>
              </a:spcBef>
            </a:pPr>
            <a:r>
              <a:rPr lang="zh-CN" altLang="en-US" sz="3600" b="1" dirty="0" smtClean="0">
                <a:latin typeface="黑体" pitchFamily="49" charset="-122"/>
                <a:ea typeface="黑体" pitchFamily="49" charset="-122"/>
              </a:rPr>
              <a:t>金</a:t>
            </a:r>
            <a:r>
              <a:rPr lang="zh-CN" altLang="en-US" sz="3600" b="1" dirty="0">
                <a:latin typeface="黑体" pitchFamily="49" charset="-122"/>
                <a:ea typeface="黑体" pitchFamily="49" charset="-122"/>
              </a:rPr>
              <a:t>沙水拍云崖暖，</a:t>
            </a:r>
          </a:p>
          <a:p>
            <a:pPr eaLnBrk="1" hangingPunct="1">
              <a:spcBef>
                <a:spcPts val="600"/>
              </a:spcBef>
            </a:pPr>
            <a:r>
              <a:rPr lang="zh-CN" altLang="en-US" sz="3600" b="1" dirty="0" smtClean="0">
                <a:latin typeface="黑体" pitchFamily="49" charset="-122"/>
                <a:ea typeface="黑体" pitchFamily="49" charset="-122"/>
              </a:rPr>
              <a:t>大</a:t>
            </a:r>
            <a:r>
              <a:rPr lang="zh-CN" altLang="en-US" sz="3600" b="1" dirty="0">
                <a:latin typeface="黑体" pitchFamily="49" charset="-122"/>
                <a:ea typeface="黑体" pitchFamily="49" charset="-122"/>
              </a:rPr>
              <a:t>渡桥横铁索寒。</a:t>
            </a:r>
          </a:p>
          <a:p>
            <a:pPr eaLnBrk="1" hangingPunct="1">
              <a:spcBef>
                <a:spcPts val="600"/>
              </a:spcBef>
            </a:pPr>
            <a:r>
              <a:rPr lang="zh-CN" altLang="en-US" sz="3600" b="1" dirty="0" smtClean="0">
                <a:latin typeface="黑体" pitchFamily="49" charset="-122"/>
                <a:ea typeface="黑体" pitchFamily="49" charset="-122"/>
              </a:rPr>
              <a:t>更</a:t>
            </a:r>
            <a:r>
              <a:rPr lang="zh-CN" altLang="en-US" sz="3600" b="1" dirty="0">
                <a:latin typeface="黑体" pitchFamily="49" charset="-122"/>
                <a:ea typeface="黑体" pitchFamily="49" charset="-122"/>
              </a:rPr>
              <a:t>喜岷山千里雪，</a:t>
            </a:r>
          </a:p>
          <a:p>
            <a:pPr eaLnBrk="1" hangingPunct="1">
              <a:spcBef>
                <a:spcPts val="600"/>
              </a:spcBef>
            </a:pPr>
            <a:r>
              <a:rPr lang="zh-CN" altLang="en-US" sz="3600" b="1" dirty="0" smtClean="0">
                <a:latin typeface="黑体" pitchFamily="49" charset="-122"/>
                <a:ea typeface="黑体" pitchFamily="49" charset="-122"/>
              </a:rPr>
              <a:t>三军</a:t>
            </a:r>
            <a:r>
              <a:rPr lang="zh-CN" altLang="en-US" sz="3600" b="1" dirty="0">
                <a:latin typeface="黑体" pitchFamily="49" charset="-122"/>
                <a:ea typeface="黑体" pitchFamily="49" charset="-122"/>
              </a:rPr>
              <a:t>过后尽开颜。</a:t>
            </a:r>
            <a:endParaRPr lang="zh-CN" altLang="en-US" sz="4400" b="1" dirty="0">
              <a:latin typeface="黑体" pitchFamily="49" charset="-122"/>
              <a:ea typeface="黑体" pitchFamily="49" charset="-122"/>
            </a:endParaRPr>
          </a:p>
        </p:txBody>
      </p:sp>
    </p:spTree>
    <p:extLst>
      <p:ext uri="{BB962C8B-B14F-4D97-AF65-F5344CB8AC3E}">
        <p14:creationId xmlns:p14="http://schemas.microsoft.com/office/powerpoint/2010/main" val="3270369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75170"/>
                                        </p:tgtEl>
                                        <p:attrNameLst>
                                          <p:attrName>style.visibility</p:attrName>
                                        </p:attrNameLst>
                                      </p:cBhvr>
                                      <p:to>
                                        <p:strVal val="visible"/>
                                      </p:to>
                                    </p:set>
                                    <p:anim calcmode="lin" valueType="num">
                                      <p:cBhvr>
                                        <p:cTn id="7" dur="1000" fill="hold"/>
                                        <p:tgtEl>
                                          <p:spTgt spid="775170"/>
                                        </p:tgtEl>
                                        <p:attrNameLst>
                                          <p:attrName>ppt_w</p:attrName>
                                        </p:attrNameLst>
                                      </p:cBhvr>
                                      <p:tavLst>
                                        <p:tav tm="0">
                                          <p:val>
                                            <p:fltVal val="0"/>
                                          </p:val>
                                        </p:tav>
                                        <p:tav tm="100000">
                                          <p:val>
                                            <p:strVal val="#ppt_w"/>
                                          </p:val>
                                        </p:tav>
                                      </p:tavLst>
                                    </p:anim>
                                    <p:anim calcmode="lin" valueType="num">
                                      <p:cBhvr>
                                        <p:cTn id="8" dur="1000" fill="hold"/>
                                        <p:tgtEl>
                                          <p:spTgt spid="775170"/>
                                        </p:tgtEl>
                                        <p:attrNameLst>
                                          <p:attrName>ppt_h</p:attrName>
                                        </p:attrNameLst>
                                      </p:cBhvr>
                                      <p:tavLst>
                                        <p:tav tm="0">
                                          <p:val>
                                            <p:fltVal val="0"/>
                                          </p:val>
                                        </p:tav>
                                        <p:tav tm="100000">
                                          <p:val>
                                            <p:strVal val="#ppt_h"/>
                                          </p:val>
                                        </p:tav>
                                      </p:tavLst>
                                    </p:anim>
                                    <p:animEffect transition="in" filter="fade">
                                      <p:cBhvr>
                                        <p:cTn id="9" dur="1000"/>
                                        <p:tgtEl>
                                          <p:spTgt spid="775170"/>
                                        </p:tgtEl>
                                      </p:cBhvr>
                                    </p:animEffect>
                                  </p:childTnLst>
                                </p:cTn>
                              </p:par>
                              <p:par>
                                <p:cTn id="10" presetID="53" presetClass="entr" presetSubtype="0" fill="hold" nodeType="withEffect">
                                  <p:stCondLst>
                                    <p:cond delay="0"/>
                                  </p:stCondLst>
                                  <p:childTnLst>
                                    <p:set>
                                      <p:cBhvr>
                                        <p:cTn id="11" dur="1" fill="hold">
                                          <p:stCondLst>
                                            <p:cond delay="0"/>
                                          </p:stCondLst>
                                        </p:cTn>
                                        <p:tgtEl>
                                          <p:spTgt spid="775171"/>
                                        </p:tgtEl>
                                        <p:attrNameLst>
                                          <p:attrName>style.visibility</p:attrName>
                                        </p:attrNameLst>
                                      </p:cBhvr>
                                      <p:to>
                                        <p:strVal val="visible"/>
                                      </p:to>
                                    </p:set>
                                    <p:anim calcmode="lin" valueType="num">
                                      <p:cBhvr>
                                        <p:cTn id="12" dur="1000" fill="hold"/>
                                        <p:tgtEl>
                                          <p:spTgt spid="775171"/>
                                        </p:tgtEl>
                                        <p:attrNameLst>
                                          <p:attrName>ppt_w</p:attrName>
                                        </p:attrNameLst>
                                      </p:cBhvr>
                                      <p:tavLst>
                                        <p:tav tm="0">
                                          <p:val>
                                            <p:fltVal val="0"/>
                                          </p:val>
                                        </p:tav>
                                        <p:tav tm="100000">
                                          <p:val>
                                            <p:strVal val="#ppt_w"/>
                                          </p:val>
                                        </p:tav>
                                      </p:tavLst>
                                    </p:anim>
                                    <p:anim calcmode="lin" valueType="num">
                                      <p:cBhvr>
                                        <p:cTn id="13" dur="1000" fill="hold"/>
                                        <p:tgtEl>
                                          <p:spTgt spid="775171"/>
                                        </p:tgtEl>
                                        <p:attrNameLst>
                                          <p:attrName>ppt_h</p:attrName>
                                        </p:attrNameLst>
                                      </p:cBhvr>
                                      <p:tavLst>
                                        <p:tav tm="0">
                                          <p:val>
                                            <p:fltVal val="0"/>
                                          </p:val>
                                        </p:tav>
                                        <p:tav tm="100000">
                                          <p:val>
                                            <p:strVal val="#ppt_h"/>
                                          </p:val>
                                        </p:tav>
                                      </p:tavLst>
                                    </p:anim>
                                    <p:animEffect transition="in" filter="fade">
                                      <p:cBhvr>
                                        <p:cTn id="14" dur="1000"/>
                                        <p:tgtEl>
                                          <p:spTgt spid="7751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75172"/>
                                        </p:tgtEl>
                                        <p:attrNameLst>
                                          <p:attrName>style.visibility</p:attrName>
                                        </p:attrNameLst>
                                      </p:cBhvr>
                                      <p:to>
                                        <p:strVal val="visible"/>
                                      </p:to>
                                    </p:set>
                                    <p:animEffect transition="in" filter="wipe(left)">
                                      <p:cBhvr>
                                        <p:cTn id="19" dur="1000"/>
                                        <p:tgtEl>
                                          <p:spTgt spid="77517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8"/>
          <p:cNvSpPr txBox="1">
            <a:spLocks noChangeArrowheads="1"/>
          </p:cNvSpPr>
          <p:nvPr/>
        </p:nvSpPr>
        <p:spPr bwMode="auto">
          <a:xfrm>
            <a:off x="248954" y="2502962"/>
            <a:ext cx="9223942" cy="4355038"/>
          </a:xfrm>
          <a:prstGeom prst="rect">
            <a:avLst/>
          </a:prstGeom>
          <a:ln w="28575">
            <a:solidFill>
              <a:srgbClr val="FF0000"/>
            </a:solidFill>
            <a:prstDash val="sysDot"/>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800" u="sng">
                <a:solidFill>
                  <a:schemeClr val="tx1"/>
                </a:solidFill>
                <a:latin typeface="Arial" pitchFamily="34" charset="0"/>
                <a:ea typeface="宋体" pitchFamily="2" charset="-122"/>
              </a:defRPr>
            </a:lvl1pPr>
            <a:lvl2pPr marL="742950" indent="-285750" eaLnBrk="0" hangingPunct="0">
              <a:defRPr sz="2800" u="sng">
                <a:solidFill>
                  <a:schemeClr val="tx1"/>
                </a:solidFill>
                <a:latin typeface="Arial" pitchFamily="34" charset="0"/>
                <a:ea typeface="宋体" pitchFamily="2" charset="-122"/>
              </a:defRPr>
            </a:lvl2pPr>
            <a:lvl3pPr marL="1143000" indent="-228600" eaLnBrk="0" hangingPunct="0">
              <a:defRPr sz="2800" u="sng">
                <a:solidFill>
                  <a:schemeClr val="tx1"/>
                </a:solidFill>
                <a:latin typeface="Arial" pitchFamily="34" charset="0"/>
                <a:ea typeface="宋体" pitchFamily="2" charset="-122"/>
              </a:defRPr>
            </a:lvl3pPr>
            <a:lvl4pPr marL="1600200" indent="-228600" eaLnBrk="0" hangingPunct="0">
              <a:defRPr sz="2800" u="sng">
                <a:solidFill>
                  <a:schemeClr val="tx1"/>
                </a:solidFill>
                <a:latin typeface="Arial" pitchFamily="34" charset="0"/>
                <a:ea typeface="宋体" pitchFamily="2" charset="-122"/>
              </a:defRPr>
            </a:lvl4pPr>
            <a:lvl5pPr marL="2057400" indent="-228600" eaLnBrk="0" hangingPunct="0">
              <a:defRPr sz="2800" u="sng">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9pPr>
          </a:lstStyle>
          <a:p>
            <a:pPr algn="l" eaLnBrk="1" hangingPunct="1">
              <a:spcBef>
                <a:spcPts val="600"/>
              </a:spcBef>
            </a:pPr>
            <a:r>
              <a:rPr lang="zh-CN" altLang="en-US" sz="3600" b="1" u="none" dirty="0">
                <a:latin typeface="隶书" pitchFamily="49" charset="-122"/>
                <a:ea typeface="隶书" pitchFamily="49" charset="-122"/>
              </a:rPr>
              <a:t>乐于吃苦，不惧艰难的</a:t>
            </a:r>
            <a:r>
              <a:rPr lang="zh-CN" altLang="en-US" sz="3600" b="1" i="1" dirty="0">
                <a:solidFill>
                  <a:srgbClr val="0000FF"/>
                </a:solidFill>
                <a:latin typeface="隶书" pitchFamily="49" charset="-122"/>
                <a:ea typeface="隶书" pitchFamily="49" charset="-122"/>
              </a:rPr>
              <a:t>革命乐观主义精神；</a:t>
            </a:r>
          </a:p>
          <a:p>
            <a:pPr algn="l" eaLnBrk="1" hangingPunct="1">
              <a:spcBef>
                <a:spcPts val="600"/>
              </a:spcBef>
            </a:pPr>
            <a:r>
              <a:rPr lang="zh-CN" altLang="en-US" sz="3600" b="1" u="none" dirty="0">
                <a:latin typeface="隶书" pitchFamily="49" charset="-122"/>
                <a:ea typeface="隶书" pitchFamily="49" charset="-122"/>
              </a:rPr>
              <a:t>勇于战斗，无坚不摧的</a:t>
            </a:r>
            <a:r>
              <a:rPr lang="zh-CN" altLang="en-US" sz="3600" b="1" i="1" dirty="0">
                <a:solidFill>
                  <a:srgbClr val="0000FF"/>
                </a:solidFill>
                <a:latin typeface="隶书" pitchFamily="49" charset="-122"/>
                <a:ea typeface="隶书" pitchFamily="49" charset="-122"/>
              </a:rPr>
              <a:t>革命英雄主义精神；</a:t>
            </a:r>
          </a:p>
          <a:p>
            <a:pPr eaLnBrk="1" hangingPunct="1">
              <a:spcBef>
                <a:spcPts val="600"/>
              </a:spcBef>
            </a:pPr>
            <a:r>
              <a:rPr lang="zh-CN" altLang="en-US" sz="3600" b="1" u="none" dirty="0">
                <a:latin typeface="隶书" pitchFamily="49" charset="-122"/>
                <a:ea typeface="隶书" pitchFamily="49" charset="-122"/>
              </a:rPr>
              <a:t>重于求实，独立自主的创新胆略</a:t>
            </a:r>
            <a:r>
              <a:rPr lang="zh-CN" altLang="en-US" sz="3600" b="1" u="none" dirty="0" smtClean="0">
                <a:latin typeface="隶书" pitchFamily="49" charset="-122"/>
                <a:ea typeface="隶书" pitchFamily="49" charset="-122"/>
              </a:rPr>
              <a:t>；</a:t>
            </a:r>
            <a:endParaRPr lang="en-US" altLang="zh-CN" sz="3600" b="1" u="none" dirty="0" smtClean="0">
              <a:latin typeface="隶书" pitchFamily="49" charset="-122"/>
              <a:ea typeface="隶书" pitchFamily="49" charset="-122"/>
            </a:endParaRPr>
          </a:p>
          <a:p>
            <a:pPr algn="l" eaLnBrk="1" hangingPunct="1">
              <a:spcBef>
                <a:spcPts val="600"/>
              </a:spcBef>
            </a:pPr>
            <a:r>
              <a:rPr lang="zh-CN" altLang="en-US" sz="3600" b="1" u="none" dirty="0" smtClean="0">
                <a:latin typeface="隶书" pitchFamily="49" charset="-122"/>
                <a:ea typeface="隶书" pitchFamily="49" charset="-122"/>
              </a:rPr>
              <a:t>善于</a:t>
            </a:r>
            <a:r>
              <a:rPr lang="zh-CN" altLang="en-US" sz="3600" b="1" u="none" dirty="0">
                <a:latin typeface="隶书" pitchFamily="49" charset="-122"/>
                <a:ea typeface="隶书" pitchFamily="49" charset="-122"/>
              </a:rPr>
              <a:t>团结，顾全大局的</a:t>
            </a:r>
            <a:r>
              <a:rPr lang="zh-CN" altLang="en-US" sz="3600" b="1" i="1" dirty="0">
                <a:solidFill>
                  <a:srgbClr val="0000FF"/>
                </a:solidFill>
                <a:latin typeface="隶书" pitchFamily="49" charset="-122"/>
                <a:ea typeface="隶书" pitchFamily="49" charset="-122"/>
              </a:rPr>
              <a:t>集体主义精神。</a:t>
            </a:r>
          </a:p>
          <a:p>
            <a:pPr algn="l" eaLnBrk="1" hangingPunct="1">
              <a:spcBef>
                <a:spcPts val="600"/>
              </a:spcBef>
            </a:pPr>
            <a:r>
              <a:rPr lang="en-US" altLang="zh-CN" sz="3600" b="1" u="none" dirty="0">
                <a:solidFill>
                  <a:srgbClr val="0000FF"/>
                </a:solidFill>
                <a:latin typeface="隶书" pitchFamily="49" charset="-122"/>
                <a:ea typeface="隶书" pitchFamily="49" charset="-122"/>
              </a:rPr>
              <a:t>…………</a:t>
            </a:r>
          </a:p>
          <a:p>
            <a:pPr algn="l" eaLnBrk="1" hangingPunct="1">
              <a:spcBef>
                <a:spcPts val="600"/>
              </a:spcBef>
            </a:pPr>
            <a:r>
              <a:rPr lang="zh-CN" altLang="en-US" sz="3600" b="1" u="none" dirty="0">
                <a:latin typeface="隶书" pitchFamily="49" charset="-122"/>
                <a:ea typeface="隶书" pitchFamily="49" charset="-122"/>
              </a:rPr>
              <a:t>这些都集中体现了中华民族</a:t>
            </a:r>
            <a:r>
              <a:rPr lang="zh-CN" altLang="en-US" sz="3600" b="1" u="none" dirty="0">
                <a:solidFill>
                  <a:srgbClr val="0000FF"/>
                </a:solidFill>
                <a:latin typeface="隶书" pitchFamily="49" charset="-122"/>
                <a:ea typeface="隶书" pitchFamily="49" charset="-122"/>
              </a:rPr>
              <a:t>百折不挠、自强不息的民族精神。</a:t>
            </a:r>
          </a:p>
        </p:txBody>
      </p:sp>
      <p:sp>
        <p:nvSpPr>
          <p:cNvPr id="4" name="Text Box 3"/>
          <p:cNvSpPr txBox="1">
            <a:spLocks noChangeArrowheads="1"/>
          </p:cNvSpPr>
          <p:nvPr/>
        </p:nvSpPr>
        <p:spPr bwMode="auto">
          <a:xfrm>
            <a:off x="248954" y="1815111"/>
            <a:ext cx="8054577"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eaLnBrk="1" hangingPunct="1"/>
            <a:r>
              <a:rPr lang="zh-CN" altLang="en-US" sz="3600" b="1" dirty="0">
                <a:solidFill>
                  <a:srgbClr val="0000FF"/>
                </a:solidFill>
                <a:latin typeface="黑体" pitchFamily="49" charset="-122"/>
                <a:ea typeface="黑体" pitchFamily="49" charset="-122"/>
              </a:rPr>
              <a:t>什么是长征精神？如今社会如何弘扬？</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397" y="908720"/>
            <a:ext cx="3219974"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101596" y="-54132"/>
            <a:ext cx="10075089" cy="855694"/>
            <a:chOff x="-91744" y="-42815"/>
            <a:chExt cx="9813594" cy="731981"/>
          </a:xfrm>
        </p:grpSpPr>
        <p:pic>
          <p:nvPicPr>
            <p:cNvPr id="8" name="Picture 6" descr="透明卷轴"/>
            <p:cNvPicPr>
              <a:picLocks noChangeAspect="1" noChangeArrowheads="1"/>
            </p:cNvPicPr>
            <p:nvPr/>
          </p:nvPicPr>
          <p:blipFill>
            <a:blip r:embed="rId3" cstate="print"/>
            <a:srcRect l="15050"/>
            <a:stretch>
              <a:fillRect/>
            </a:stretch>
          </p:blipFill>
          <p:spPr bwMode="auto">
            <a:xfrm>
              <a:off x="0" y="-42815"/>
              <a:ext cx="9721850" cy="700451"/>
            </a:xfrm>
            <a:prstGeom prst="rect">
              <a:avLst/>
            </a:prstGeom>
            <a:noFill/>
            <a:ln w="9525">
              <a:noFill/>
              <a:miter lim="800000"/>
              <a:headEnd/>
              <a:tailEnd/>
            </a:ln>
          </p:spPr>
        </p:pic>
        <p:sp>
          <p:nvSpPr>
            <p:cNvPr id="9" name="TextBox 8"/>
            <p:cNvSpPr txBox="1"/>
            <p:nvPr/>
          </p:nvSpPr>
          <p:spPr>
            <a:xfrm>
              <a:off x="-91744" y="-21689"/>
              <a:ext cx="9230235" cy="710855"/>
            </a:xfrm>
            <a:prstGeom prst="rect">
              <a:avLst/>
            </a:prstGeom>
            <a:noFill/>
          </p:spPr>
          <p:txBody>
            <a:bodyPr wrap="square" rtlCol="0">
              <a:spAutoFit/>
            </a:bodyPr>
            <a:lstStyle/>
            <a:p>
              <a:r>
                <a:rPr lang="zh-CN" altLang="en-US" sz="4800" b="1" dirty="0">
                  <a:latin typeface="隶书" pitchFamily="49" charset="-122"/>
                  <a:ea typeface="隶书" pitchFamily="49" charset="-122"/>
                </a:rPr>
                <a:t>三</a:t>
              </a:r>
              <a:r>
                <a:rPr lang="zh-CN" altLang="en-US" sz="4800" b="1" dirty="0" smtClean="0">
                  <a:latin typeface="隶书" pitchFamily="49" charset="-122"/>
                  <a:ea typeface="隶书" pitchFamily="49" charset="-122"/>
                </a:rPr>
                <a:t>、红军长征</a:t>
              </a:r>
              <a:endParaRPr lang="zh-CN" altLang="en-US" sz="4400" b="1" dirty="0">
                <a:solidFill>
                  <a:srgbClr val="FF0000"/>
                </a:solidFill>
                <a:latin typeface="隶书" pitchFamily="49" charset="-122"/>
                <a:ea typeface="隶书" pitchFamily="49" charset="-122"/>
              </a:endParaRPr>
            </a:p>
          </p:txBody>
        </p:sp>
      </p:grpSp>
    </p:spTree>
    <p:extLst>
      <p:ext uri="{BB962C8B-B14F-4D97-AF65-F5344CB8AC3E}">
        <p14:creationId xmlns:p14="http://schemas.microsoft.com/office/powerpoint/2010/main" val="10814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507"/>
                                        </p:tgtEl>
                                        <p:attrNameLst>
                                          <p:attrName>style.visibility</p:attrName>
                                        </p:attrNameLst>
                                      </p:cBhvr>
                                      <p:to>
                                        <p:strVal val="visible"/>
                                      </p:to>
                                    </p:set>
                                    <p:anim calcmode="lin" valueType="num">
                                      <p:cBhvr>
                                        <p:cTn id="19" dur="500" fill="hold"/>
                                        <p:tgtEl>
                                          <p:spTgt spid="21507"/>
                                        </p:tgtEl>
                                        <p:attrNameLst>
                                          <p:attrName>ppt_w</p:attrName>
                                        </p:attrNameLst>
                                      </p:cBhvr>
                                      <p:tavLst>
                                        <p:tav tm="0">
                                          <p:val>
                                            <p:fltVal val="0"/>
                                          </p:val>
                                        </p:tav>
                                        <p:tav tm="100000">
                                          <p:val>
                                            <p:strVal val="#ppt_w"/>
                                          </p:val>
                                        </p:tav>
                                      </p:tavLst>
                                    </p:anim>
                                    <p:anim calcmode="lin" valueType="num">
                                      <p:cBhvr>
                                        <p:cTn id="20"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autoUpdateAnimBg="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90281" y="914465"/>
            <a:ext cx="3227909" cy="5817532"/>
            <a:chOff x="4790281" y="914465"/>
            <a:chExt cx="3227909" cy="5817532"/>
          </a:xfrm>
        </p:grpSpPr>
        <p:sp>
          <p:nvSpPr>
            <p:cNvPr id="21506" name="Text Box 2"/>
            <p:cNvSpPr txBox="1">
              <a:spLocks noChangeArrowheads="1"/>
            </p:cNvSpPr>
            <p:nvPr/>
          </p:nvSpPr>
          <p:spPr bwMode="auto">
            <a:xfrm>
              <a:off x="4790281" y="914465"/>
              <a:ext cx="3134387" cy="52322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800" b="1" dirty="0" smtClean="0">
                  <a:solidFill>
                    <a:srgbClr val="FFFFFF"/>
                  </a:solidFill>
                  <a:ea typeface="黑体" pitchFamily="49" charset="-122"/>
                </a:rPr>
                <a:t>一无所有</a:t>
              </a:r>
              <a:endParaRPr lang="zh-CN" altLang="en-US" sz="2800" b="1" dirty="0">
                <a:solidFill>
                  <a:srgbClr val="FFFFFF"/>
                </a:solidFill>
                <a:ea typeface="黑体" pitchFamily="49" charset="-122"/>
              </a:endParaRPr>
            </a:p>
          </p:txBody>
        </p:sp>
        <p:sp>
          <p:nvSpPr>
            <p:cNvPr id="21507" name="Text Box 3"/>
            <p:cNvSpPr txBox="1">
              <a:spLocks noChangeArrowheads="1"/>
            </p:cNvSpPr>
            <p:nvPr/>
          </p:nvSpPr>
          <p:spPr bwMode="auto">
            <a:xfrm>
              <a:off x="4790282" y="1854292"/>
              <a:ext cx="3141804" cy="52322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800" b="1" dirty="0" smtClean="0">
                  <a:solidFill>
                    <a:srgbClr val="FFFFFF"/>
                  </a:solidFill>
                  <a:ea typeface="黑体" pitchFamily="49" charset="-122"/>
                </a:rPr>
                <a:t>有了</a:t>
              </a:r>
              <a:r>
                <a:rPr lang="zh-CN" altLang="en-US" sz="2800" b="1" dirty="0">
                  <a:solidFill>
                    <a:srgbClr val="FFFFFF"/>
                  </a:solidFill>
                  <a:ea typeface="黑体" pitchFamily="49" charset="-122"/>
                </a:rPr>
                <a:t>军队</a:t>
              </a:r>
            </a:p>
          </p:txBody>
        </p:sp>
        <p:sp>
          <p:nvSpPr>
            <p:cNvPr id="21508" name="Text Box 4"/>
            <p:cNvSpPr txBox="1">
              <a:spLocks noChangeArrowheads="1"/>
            </p:cNvSpPr>
            <p:nvPr/>
          </p:nvSpPr>
          <p:spPr bwMode="auto">
            <a:xfrm>
              <a:off x="4790282" y="4215196"/>
              <a:ext cx="3227908" cy="52322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800" b="1" dirty="0" smtClean="0">
                  <a:solidFill>
                    <a:srgbClr val="FFFFFF"/>
                  </a:solidFill>
                  <a:ea typeface="黑体" pitchFamily="49" charset="-122"/>
                </a:rPr>
                <a:t>有了</a:t>
              </a:r>
              <a:r>
                <a:rPr lang="zh-CN" altLang="en-US" sz="2800" b="1" dirty="0">
                  <a:solidFill>
                    <a:srgbClr val="FFFFFF"/>
                  </a:solidFill>
                  <a:ea typeface="黑体" pitchFamily="49" charset="-122"/>
                </a:rPr>
                <a:t>根据地</a:t>
              </a:r>
            </a:p>
          </p:txBody>
        </p:sp>
        <p:sp>
          <p:nvSpPr>
            <p:cNvPr id="21509" name="Text Box 5"/>
            <p:cNvSpPr txBox="1">
              <a:spLocks noChangeArrowheads="1"/>
            </p:cNvSpPr>
            <p:nvPr/>
          </p:nvSpPr>
          <p:spPr bwMode="auto">
            <a:xfrm>
              <a:off x="4790282" y="5245485"/>
              <a:ext cx="3217283" cy="52322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800" b="1" dirty="0" smtClean="0">
                  <a:solidFill>
                    <a:srgbClr val="FFFFFF"/>
                  </a:solidFill>
                  <a:ea typeface="黑体" pitchFamily="49" charset="-122"/>
                </a:rPr>
                <a:t>有了</a:t>
              </a:r>
              <a:r>
                <a:rPr lang="zh-CN" altLang="en-US" sz="2800" b="1" dirty="0">
                  <a:solidFill>
                    <a:srgbClr val="FFFFFF"/>
                  </a:solidFill>
                  <a:ea typeface="黑体" pitchFamily="49" charset="-122"/>
                </a:rPr>
                <a:t>政权</a:t>
              </a:r>
            </a:p>
          </p:txBody>
        </p:sp>
        <p:sp>
          <p:nvSpPr>
            <p:cNvPr id="21515" name="Text Box 11"/>
            <p:cNvSpPr txBox="1">
              <a:spLocks noChangeArrowheads="1"/>
            </p:cNvSpPr>
            <p:nvPr/>
          </p:nvSpPr>
          <p:spPr bwMode="auto">
            <a:xfrm>
              <a:off x="4790282" y="2731904"/>
              <a:ext cx="3173304" cy="52322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800" b="1" dirty="0" smtClean="0">
                  <a:solidFill>
                    <a:srgbClr val="FFFFFF"/>
                  </a:solidFill>
                  <a:ea typeface="黑体" pitchFamily="49" charset="-122"/>
                </a:rPr>
                <a:t>有了</a:t>
              </a:r>
              <a:r>
                <a:rPr lang="zh-CN" altLang="en-US" sz="2800" b="1" dirty="0">
                  <a:solidFill>
                    <a:srgbClr val="FFFFFF"/>
                  </a:solidFill>
                  <a:ea typeface="黑体" pitchFamily="49" charset="-122"/>
                </a:rPr>
                <a:t>方向</a:t>
              </a:r>
            </a:p>
          </p:txBody>
        </p:sp>
        <p:sp>
          <p:nvSpPr>
            <p:cNvPr id="21519" name="AutoShape 15"/>
            <p:cNvSpPr>
              <a:spLocks noChangeArrowheads="1"/>
            </p:cNvSpPr>
            <p:nvPr/>
          </p:nvSpPr>
          <p:spPr bwMode="auto">
            <a:xfrm>
              <a:off x="6274786" y="1451200"/>
              <a:ext cx="315015" cy="391836"/>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3200" b="1"/>
            </a:p>
          </p:txBody>
        </p:sp>
        <p:sp>
          <p:nvSpPr>
            <p:cNvPr id="21520" name="AutoShape 16"/>
            <p:cNvSpPr>
              <a:spLocks noChangeArrowheads="1"/>
            </p:cNvSpPr>
            <p:nvPr/>
          </p:nvSpPr>
          <p:spPr bwMode="auto">
            <a:xfrm>
              <a:off x="6323515" y="2408489"/>
              <a:ext cx="347481" cy="304800"/>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3200" b="1"/>
            </a:p>
          </p:txBody>
        </p:sp>
        <p:sp>
          <p:nvSpPr>
            <p:cNvPr id="21521" name="AutoShape 17"/>
            <p:cNvSpPr>
              <a:spLocks noChangeArrowheads="1"/>
            </p:cNvSpPr>
            <p:nvPr/>
          </p:nvSpPr>
          <p:spPr bwMode="auto">
            <a:xfrm>
              <a:off x="6364869" y="3330206"/>
              <a:ext cx="324063" cy="302524"/>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3200" b="1"/>
            </a:p>
          </p:txBody>
        </p:sp>
        <p:sp>
          <p:nvSpPr>
            <p:cNvPr id="21522" name="AutoShape 18"/>
            <p:cNvSpPr>
              <a:spLocks noChangeArrowheads="1"/>
            </p:cNvSpPr>
            <p:nvPr/>
          </p:nvSpPr>
          <p:spPr bwMode="auto">
            <a:xfrm>
              <a:off x="6357474" y="4766557"/>
              <a:ext cx="331457" cy="426717"/>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3200" b="1"/>
            </a:p>
          </p:txBody>
        </p:sp>
        <p:sp>
          <p:nvSpPr>
            <p:cNvPr id="21534" name="AutoShape 32"/>
            <p:cNvSpPr>
              <a:spLocks noChangeArrowheads="1"/>
            </p:cNvSpPr>
            <p:nvPr/>
          </p:nvSpPr>
          <p:spPr bwMode="auto">
            <a:xfrm>
              <a:off x="6357474" y="5909784"/>
              <a:ext cx="355859" cy="262168"/>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3200" b="1"/>
            </a:p>
          </p:txBody>
        </p:sp>
        <p:sp>
          <p:nvSpPr>
            <p:cNvPr id="53" name="Text Box 31"/>
            <p:cNvSpPr txBox="1">
              <a:spLocks noChangeArrowheads="1"/>
            </p:cNvSpPr>
            <p:nvPr/>
          </p:nvSpPr>
          <p:spPr bwMode="auto">
            <a:xfrm>
              <a:off x="4790282" y="6208777"/>
              <a:ext cx="3212221" cy="52322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800" b="1" dirty="0" smtClean="0">
                  <a:solidFill>
                    <a:srgbClr val="FFFFFF"/>
                  </a:solidFill>
                  <a:ea typeface="黑体" pitchFamily="49" charset="-122"/>
                </a:rPr>
                <a:t>有了</a:t>
              </a:r>
              <a:r>
                <a:rPr lang="zh-CN" altLang="en-US" sz="2800" b="1" dirty="0">
                  <a:solidFill>
                    <a:srgbClr val="FFFFFF"/>
                  </a:solidFill>
                  <a:ea typeface="黑体" pitchFamily="49" charset="-122"/>
                </a:rPr>
                <a:t>转折</a:t>
              </a:r>
            </a:p>
          </p:txBody>
        </p:sp>
      </p:grpSp>
      <p:sp>
        <p:nvSpPr>
          <p:cNvPr id="79898" name="Text Box 26"/>
          <p:cNvSpPr txBox="1">
            <a:spLocks noChangeArrowheads="1"/>
          </p:cNvSpPr>
          <p:nvPr/>
        </p:nvSpPr>
        <p:spPr bwMode="auto">
          <a:xfrm>
            <a:off x="4650761" y="3708096"/>
            <a:ext cx="3476535" cy="52322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800" b="1" dirty="0" smtClean="0">
                <a:ea typeface="楷体_GB2312" pitchFamily="1" charset="-122"/>
              </a:rPr>
              <a:t>井冈山</a:t>
            </a:r>
            <a:r>
              <a:rPr lang="zh-CN" altLang="en-US" sz="2800" b="1" dirty="0">
                <a:ea typeface="楷体_GB2312" pitchFamily="1" charset="-122"/>
              </a:rPr>
              <a:t>革命根据地</a:t>
            </a:r>
          </a:p>
        </p:txBody>
      </p:sp>
      <p:sp>
        <p:nvSpPr>
          <p:cNvPr id="79900" name="Text Box 28"/>
          <p:cNvSpPr txBox="1">
            <a:spLocks noChangeArrowheads="1"/>
          </p:cNvSpPr>
          <p:nvPr/>
        </p:nvSpPr>
        <p:spPr bwMode="auto">
          <a:xfrm>
            <a:off x="4694863" y="3224803"/>
            <a:ext cx="1704336" cy="49244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600" b="1" dirty="0">
                <a:ea typeface="楷体_GB2312" pitchFamily="1" charset="-122"/>
              </a:rPr>
              <a:t>秋收起义</a:t>
            </a:r>
          </a:p>
        </p:txBody>
      </p:sp>
      <p:sp>
        <p:nvSpPr>
          <p:cNvPr id="79901" name="Text Box 29"/>
          <p:cNvSpPr txBox="1">
            <a:spLocks noChangeArrowheads="1"/>
          </p:cNvSpPr>
          <p:nvPr/>
        </p:nvSpPr>
        <p:spPr bwMode="auto">
          <a:xfrm>
            <a:off x="6670996" y="3236865"/>
            <a:ext cx="1613232" cy="49244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600" b="1" dirty="0">
                <a:ea typeface="楷体_GB2312" pitchFamily="1" charset="-122"/>
              </a:rPr>
              <a:t>土地革命</a:t>
            </a:r>
          </a:p>
        </p:txBody>
      </p:sp>
      <p:grpSp>
        <p:nvGrpSpPr>
          <p:cNvPr id="2" name="组合 1"/>
          <p:cNvGrpSpPr/>
          <p:nvPr/>
        </p:nvGrpSpPr>
        <p:grpSpPr>
          <a:xfrm>
            <a:off x="2628257" y="-27292"/>
            <a:ext cx="5687653" cy="967363"/>
            <a:chOff x="2082411" y="-245271"/>
            <a:chExt cx="5687653" cy="967363"/>
          </a:xfrm>
        </p:grpSpPr>
        <p:pic>
          <p:nvPicPr>
            <p:cNvPr id="21510" name="Picture 6" descr="u=1149558690,2906843015&amp;fm=3&amp;gp=1"/>
            <p:cNvPicPr>
              <a:picLocks noChangeAspect="1" noChangeArrowheads="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987580" y="-86518"/>
              <a:ext cx="782484" cy="67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4595c1254702f07734a80fd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411" y="-43084"/>
              <a:ext cx="794502" cy="7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AutoShape 14"/>
            <p:cNvSpPr>
              <a:spLocks noChangeArrowheads="1"/>
            </p:cNvSpPr>
            <p:nvPr/>
          </p:nvSpPr>
          <p:spPr bwMode="auto">
            <a:xfrm>
              <a:off x="2946936" y="251699"/>
              <a:ext cx="4010263" cy="304800"/>
            </a:xfrm>
            <a:prstGeom prst="leftRightArrow">
              <a:avLst>
                <a:gd name="adj1" fmla="val 50000"/>
                <a:gd name="adj2" fmla="val 33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23" name="Text Box 19"/>
            <p:cNvSpPr txBox="1">
              <a:spLocks noChangeArrowheads="1"/>
            </p:cNvSpPr>
            <p:nvPr/>
          </p:nvSpPr>
          <p:spPr bwMode="auto">
            <a:xfrm>
              <a:off x="4376862" y="-245271"/>
              <a:ext cx="1254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b="1" dirty="0">
                  <a:ea typeface="黑体" pitchFamily="49" charset="-122"/>
                </a:rPr>
                <a:t>对峙</a:t>
              </a:r>
            </a:p>
          </p:txBody>
        </p:sp>
      </p:grpSp>
      <p:sp>
        <p:nvSpPr>
          <p:cNvPr id="79896" name="Text Box 24"/>
          <p:cNvSpPr txBox="1">
            <a:spLocks noChangeArrowheads="1"/>
          </p:cNvSpPr>
          <p:nvPr/>
        </p:nvSpPr>
        <p:spPr bwMode="auto">
          <a:xfrm>
            <a:off x="2886179" y="1339181"/>
            <a:ext cx="2569236" cy="52322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800" b="1" dirty="0" smtClean="0">
                <a:ea typeface="楷体_GB2312" pitchFamily="1" charset="-122"/>
              </a:rPr>
              <a:t>南昌起义</a:t>
            </a:r>
            <a:endParaRPr lang="zh-CN" altLang="en-US" sz="2800" b="1" dirty="0">
              <a:ea typeface="楷体_GB2312" pitchFamily="1" charset="-122"/>
            </a:endParaRPr>
          </a:p>
        </p:txBody>
      </p:sp>
      <p:sp>
        <p:nvSpPr>
          <p:cNvPr id="79897" name="Text Box 25"/>
          <p:cNvSpPr txBox="1">
            <a:spLocks noChangeArrowheads="1"/>
          </p:cNvSpPr>
          <p:nvPr/>
        </p:nvSpPr>
        <p:spPr bwMode="auto">
          <a:xfrm>
            <a:off x="2886180" y="2310373"/>
            <a:ext cx="2740354" cy="52322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en-US" altLang="zh-CN" sz="2800" b="1" dirty="0" smtClean="0">
                <a:ea typeface="楷体_GB2312" pitchFamily="1" charset="-122"/>
              </a:rPr>
              <a:t>“</a:t>
            </a:r>
            <a:r>
              <a:rPr lang="zh-CN" altLang="en-US" sz="2800" b="1" dirty="0">
                <a:ea typeface="楷体_GB2312" pitchFamily="1" charset="-122"/>
              </a:rPr>
              <a:t>八七”会议</a:t>
            </a:r>
          </a:p>
        </p:txBody>
      </p:sp>
      <p:sp>
        <p:nvSpPr>
          <p:cNvPr id="79899" name="Text Box 27"/>
          <p:cNvSpPr txBox="1">
            <a:spLocks noChangeArrowheads="1"/>
          </p:cNvSpPr>
          <p:nvPr/>
        </p:nvSpPr>
        <p:spPr bwMode="auto">
          <a:xfrm>
            <a:off x="1612457" y="4717733"/>
            <a:ext cx="4711057" cy="477054"/>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500" b="1" dirty="0">
                <a:ea typeface="楷体_GB2312" pitchFamily="1" charset="-122"/>
              </a:rPr>
              <a:t>中华苏维埃第一次全国代表大会</a:t>
            </a:r>
          </a:p>
        </p:txBody>
      </p:sp>
      <p:sp>
        <p:nvSpPr>
          <p:cNvPr id="79905" name="Text Box 33"/>
          <p:cNvSpPr txBox="1">
            <a:spLocks noChangeArrowheads="1"/>
          </p:cNvSpPr>
          <p:nvPr/>
        </p:nvSpPr>
        <p:spPr bwMode="auto">
          <a:xfrm>
            <a:off x="2766435" y="5687025"/>
            <a:ext cx="3363753" cy="49244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ct val="50000"/>
              </a:spcBef>
            </a:pPr>
            <a:r>
              <a:rPr lang="zh-CN" altLang="en-US" sz="2600" b="1" dirty="0">
                <a:ea typeface="楷体_GB2312" pitchFamily="1" charset="-122"/>
              </a:rPr>
              <a:t>红军长征和遵义会议</a:t>
            </a:r>
          </a:p>
        </p:txBody>
      </p:sp>
      <p:grpSp>
        <p:nvGrpSpPr>
          <p:cNvPr id="3" name="组合 2"/>
          <p:cNvGrpSpPr/>
          <p:nvPr/>
        </p:nvGrpSpPr>
        <p:grpSpPr>
          <a:xfrm>
            <a:off x="122690" y="867393"/>
            <a:ext cx="4469439" cy="5993092"/>
            <a:chOff x="-39461" y="882380"/>
            <a:chExt cx="3481901" cy="5993092"/>
          </a:xfrm>
        </p:grpSpPr>
        <p:sp>
          <p:nvSpPr>
            <p:cNvPr id="21512" name="Text Box 8"/>
            <p:cNvSpPr txBox="1">
              <a:spLocks noChangeArrowheads="1"/>
            </p:cNvSpPr>
            <p:nvPr/>
          </p:nvSpPr>
          <p:spPr bwMode="auto">
            <a:xfrm>
              <a:off x="1232583" y="882380"/>
              <a:ext cx="22098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en-US" altLang="zh-CN" sz="2800" b="1" dirty="0">
                  <a:latin typeface="楷体_GB2312" pitchFamily="1" charset="-122"/>
                  <a:ea typeface="楷体_GB2312" pitchFamily="1" charset="-122"/>
                </a:rPr>
                <a:t>1927</a:t>
              </a:r>
              <a:r>
                <a:rPr lang="zh-CN" altLang="en-US" sz="2800" b="1" dirty="0">
                  <a:latin typeface="楷体_GB2312" pitchFamily="1" charset="-122"/>
                  <a:ea typeface="楷体_GB2312" pitchFamily="1" charset="-122"/>
                </a:rPr>
                <a:t>年</a:t>
              </a:r>
              <a:r>
                <a:rPr lang="en-US" altLang="zh-CN" sz="2800" b="1" dirty="0">
                  <a:latin typeface="楷体_GB2312" pitchFamily="1" charset="-122"/>
                  <a:ea typeface="楷体_GB2312" pitchFamily="1" charset="-122"/>
                </a:rPr>
                <a:t>8</a:t>
              </a:r>
              <a:r>
                <a:rPr lang="zh-CN" altLang="en-US" sz="2800" b="1" dirty="0">
                  <a:latin typeface="楷体_GB2312" pitchFamily="1" charset="-122"/>
                  <a:ea typeface="楷体_GB2312" pitchFamily="1" charset="-122"/>
                </a:rPr>
                <a:t>月</a:t>
              </a:r>
              <a:r>
                <a:rPr lang="en-US" altLang="zh-CN" sz="2800" b="1" dirty="0">
                  <a:latin typeface="楷体_GB2312" pitchFamily="1" charset="-122"/>
                  <a:ea typeface="楷体_GB2312" pitchFamily="1" charset="-122"/>
                </a:rPr>
                <a:t>1</a:t>
              </a:r>
              <a:r>
                <a:rPr lang="zh-CN" altLang="en-US" sz="2800" b="1" dirty="0">
                  <a:latin typeface="楷体_GB2312" pitchFamily="1" charset="-122"/>
                  <a:ea typeface="楷体_GB2312" pitchFamily="1" charset="-122"/>
                </a:rPr>
                <a:t>日前</a:t>
              </a:r>
            </a:p>
          </p:txBody>
        </p:sp>
        <p:sp>
          <p:nvSpPr>
            <p:cNvPr id="21513" name="Text Box 9"/>
            <p:cNvSpPr txBox="1">
              <a:spLocks noChangeArrowheads="1"/>
            </p:cNvSpPr>
            <p:nvPr/>
          </p:nvSpPr>
          <p:spPr bwMode="auto">
            <a:xfrm>
              <a:off x="1212457" y="1815832"/>
              <a:ext cx="2160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en-US" altLang="zh-CN" sz="2800" b="1" dirty="0">
                  <a:latin typeface="楷体_GB2312" pitchFamily="1" charset="-122"/>
                  <a:ea typeface="楷体_GB2312" pitchFamily="1" charset="-122"/>
                </a:rPr>
                <a:t>1927</a:t>
              </a:r>
              <a:r>
                <a:rPr lang="zh-CN" altLang="en-US" sz="2800" b="1" dirty="0">
                  <a:latin typeface="楷体_GB2312" pitchFamily="1" charset="-122"/>
                  <a:ea typeface="楷体_GB2312" pitchFamily="1" charset="-122"/>
                </a:rPr>
                <a:t>年</a:t>
              </a:r>
              <a:r>
                <a:rPr lang="en-US" altLang="zh-CN" sz="2800" b="1" dirty="0">
                  <a:latin typeface="楷体_GB2312" pitchFamily="1" charset="-122"/>
                  <a:ea typeface="楷体_GB2312" pitchFamily="1" charset="-122"/>
                </a:rPr>
                <a:t>8</a:t>
              </a:r>
              <a:r>
                <a:rPr lang="zh-CN" altLang="en-US" sz="2800" b="1" dirty="0">
                  <a:latin typeface="楷体_GB2312" pitchFamily="1" charset="-122"/>
                  <a:ea typeface="楷体_GB2312" pitchFamily="1" charset="-122"/>
                </a:rPr>
                <a:t>月</a:t>
              </a:r>
              <a:r>
                <a:rPr lang="en-US" altLang="zh-CN" sz="2800" b="1" dirty="0">
                  <a:latin typeface="楷体_GB2312" pitchFamily="1" charset="-122"/>
                  <a:ea typeface="楷体_GB2312" pitchFamily="1" charset="-122"/>
                </a:rPr>
                <a:t>1</a:t>
              </a:r>
              <a:r>
                <a:rPr lang="zh-CN" altLang="en-US" sz="2800" b="1" dirty="0">
                  <a:latin typeface="楷体_GB2312" pitchFamily="1" charset="-122"/>
                  <a:ea typeface="楷体_GB2312" pitchFamily="1" charset="-122"/>
                </a:rPr>
                <a:t>日后</a:t>
              </a:r>
            </a:p>
          </p:txBody>
        </p:sp>
        <p:sp>
          <p:nvSpPr>
            <p:cNvPr id="21514" name="Text Box 10"/>
            <p:cNvSpPr txBox="1">
              <a:spLocks noChangeArrowheads="1"/>
            </p:cNvSpPr>
            <p:nvPr/>
          </p:nvSpPr>
          <p:spPr bwMode="auto">
            <a:xfrm>
              <a:off x="1197269" y="2764462"/>
              <a:ext cx="2133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en-US" altLang="zh-CN" sz="2800" b="1" dirty="0">
                  <a:latin typeface="楷体_GB2312" pitchFamily="1" charset="-122"/>
                  <a:ea typeface="楷体_GB2312" pitchFamily="1" charset="-122"/>
                </a:rPr>
                <a:t>1927</a:t>
              </a:r>
              <a:r>
                <a:rPr lang="zh-CN" altLang="en-US" sz="2800" b="1" dirty="0">
                  <a:latin typeface="楷体_GB2312" pitchFamily="1" charset="-122"/>
                  <a:ea typeface="楷体_GB2312" pitchFamily="1" charset="-122"/>
                </a:rPr>
                <a:t>年</a:t>
              </a:r>
              <a:r>
                <a:rPr lang="en-US" altLang="zh-CN" sz="2800" b="1" dirty="0">
                  <a:latin typeface="楷体_GB2312" pitchFamily="1" charset="-122"/>
                  <a:ea typeface="楷体_GB2312" pitchFamily="1" charset="-122"/>
                </a:rPr>
                <a:t>8</a:t>
              </a:r>
              <a:r>
                <a:rPr lang="zh-CN" altLang="en-US" sz="2800" b="1" dirty="0">
                  <a:latin typeface="楷体_GB2312" pitchFamily="1" charset="-122"/>
                  <a:ea typeface="楷体_GB2312" pitchFamily="1" charset="-122"/>
                </a:rPr>
                <a:t>月</a:t>
              </a:r>
              <a:r>
                <a:rPr lang="en-US" altLang="zh-CN" sz="2800" b="1" dirty="0">
                  <a:latin typeface="楷体_GB2312" pitchFamily="1" charset="-122"/>
                  <a:ea typeface="楷体_GB2312" pitchFamily="1" charset="-122"/>
                </a:rPr>
                <a:t>7</a:t>
              </a:r>
              <a:r>
                <a:rPr lang="zh-CN" altLang="en-US" sz="2800" b="1" dirty="0">
                  <a:latin typeface="楷体_GB2312" pitchFamily="1" charset="-122"/>
                  <a:ea typeface="楷体_GB2312" pitchFamily="1" charset="-122"/>
                </a:rPr>
                <a:t>日后</a:t>
              </a:r>
            </a:p>
          </p:txBody>
        </p:sp>
        <p:sp>
          <p:nvSpPr>
            <p:cNvPr id="21516" name="Text Box 12"/>
            <p:cNvSpPr txBox="1">
              <a:spLocks noChangeArrowheads="1"/>
            </p:cNvSpPr>
            <p:nvPr/>
          </p:nvSpPr>
          <p:spPr bwMode="auto">
            <a:xfrm>
              <a:off x="1204441" y="4246303"/>
              <a:ext cx="20350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en-US" altLang="zh-CN" sz="2800" b="1" dirty="0">
                  <a:latin typeface="楷体_GB2312" pitchFamily="1" charset="-122"/>
                  <a:ea typeface="楷体_GB2312" pitchFamily="1" charset="-122"/>
                </a:rPr>
                <a:t>1927</a:t>
              </a:r>
              <a:r>
                <a:rPr lang="zh-CN" altLang="en-US" sz="2800" b="1" dirty="0">
                  <a:latin typeface="楷体_GB2312" pitchFamily="1" charset="-122"/>
                  <a:ea typeface="楷体_GB2312" pitchFamily="1" charset="-122"/>
                </a:rPr>
                <a:t>年</a:t>
              </a:r>
              <a:r>
                <a:rPr lang="en-US" altLang="zh-CN" sz="2800" b="1" dirty="0">
                  <a:latin typeface="楷体_GB2312" pitchFamily="1" charset="-122"/>
                  <a:ea typeface="楷体_GB2312" pitchFamily="1" charset="-122"/>
                </a:rPr>
                <a:t>10</a:t>
              </a:r>
              <a:r>
                <a:rPr lang="zh-CN" altLang="en-US" sz="2800" b="1" dirty="0">
                  <a:latin typeface="楷体_GB2312" pitchFamily="1" charset="-122"/>
                  <a:ea typeface="楷体_GB2312" pitchFamily="1" charset="-122"/>
                </a:rPr>
                <a:t>月后</a:t>
              </a:r>
            </a:p>
          </p:txBody>
        </p:sp>
        <p:sp>
          <p:nvSpPr>
            <p:cNvPr id="21517" name="Text Box 13"/>
            <p:cNvSpPr txBox="1">
              <a:spLocks noChangeArrowheads="1"/>
            </p:cNvSpPr>
            <p:nvPr/>
          </p:nvSpPr>
          <p:spPr bwMode="auto">
            <a:xfrm>
              <a:off x="1194274" y="5209774"/>
              <a:ext cx="2160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en-US" altLang="zh-CN" sz="2800" b="1" dirty="0">
                  <a:latin typeface="楷体_GB2312" pitchFamily="1" charset="-122"/>
                  <a:ea typeface="楷体_GB2312" pitchFamily="1" charset="-122"/>
                </a:rPr>
                <a:t>1931</a:t>
              </a:r>
              <a:r>
                <a:rPr lang="zh-CN" altLang="en-US" sz="2800" b="1" dirty="0">
                  <a:latin typeface="楷体_GB2312" pitchFamily="1" charset="-122"/>
                  <a:ea typeface="楷体_GB2312" pitchFamily="1" charset="-122"/>
                </a:rPr>
                <a:t>年</a:t>
              </a:r>
              <a:r>
                <a:rPr lang="en-US" altLang="zh-CN" sz="2800" b="1" dirty="0">
                  <a:latin typeface="楷体_GB2312" pitchFamily="1" charset="-122"/>
                  <a:ea typeface="楷体_GB2312" pitchFamily="1" charset="-122"/>
                </a:rPr>
                <a:t>11</a:t>
              </a:r>
              <a:r>
                <a:rPr lang="zh-CN" altLang="en-US" sz="2800" b="1" dirty="0">
                  <a:latin typeface="楷体_GB2312" pitchFamily="1" charset="-122"/>
                  <a:ea typeface="楷体_GB2312" pitchFamily="1" charset="-122"/>
                </a:rPr>
                <a:t>月后</a:t>
              </a:r>
            </a:p>
          </p:txBody>
        </p:sp>
        <p:sp>
          <p:nvSpPr>
            <p:cNvPr id="21524" name="AutoShape 20"/>
            <p:cNvSpPr>
              <a:spLocks/>
            </p:cNvSpPr>
            <p:nvPr/>
          </p:nvSpPr>
          <p:spPr bwMode="auto">
            <a:xfrm>
              <a:off x="1139244" y="1221840"/>
              <a:ext cx="130393" cy="5415562"/>
            </a:xfrm>
            <a:prstGeom prst="leftBrace">
              <a:avLst>
                <a:gd name="adj1" fmla="val 134865"/>
                <a:gd name="adj2" fmla="val 50000"/>
              </a:avLst>
            </a:prstGeom>
            <a:ln w="28575">
              <a:headEnd/>
              <a:tailEnd/>
            </a:ln>
          </p:spPr>
          <p:style>
            <a:lnRef idx="3">
              <a:schemeClr val="dk1"/>
            </a:lnRef>
            <a:fillRef idx="0">
              <a:schemeClr val="dk1"/>
            </a:fillRef>
            <a:effectRef idx="2">
              <a:schemeClr val="dk1"/>
            </a:effectRef>
            <a:fontRef idx="minor">
              <a:schemeClr val="tx1"/>
            </a:fontRef>
          </p:style>
          <p:txBody>
            <a:bodyPr wrap="none" anchor="ctr"/>
            <a:lstStyle/>
            <a:p>
              <a:endParaRPr lang="zh-CN" altLang="en-US" sz="3200" b="1"/>
            </a:p>
          </p:txBody>
        </p:sp>
        <p:sp>
          <p:nvSpPr>
            <p:cNvPr id="21525" name="Text Box 21"/>
            <p:cNvSpPr txBox="1">
              <a:spLocks noChangeArrowheads="1"/>
            </p:cNvSpPr>
            <p:nvPr/>
          </p:nvSpPr>
          <p:spPr bwMode="auto">
            <a:xfrm>
              <a:off x="1382793" y="6352252"/>
              <a:ext cx="15635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en-US" altLang="zh-CN" sz="2800" b="1" dirty="0">
                  <a:ea typeface="黑体" pitchFamily="49" charset="-122"/>
                </a:rPr>
                <a:t>……</a:t>
              </a:r>
            </a:p>
          </p:txBody>
        </p:sp>
        <p:sp>
          <p:nvSpPr>
            <p:cNvPr id="21526" name="Text Box 22"/>
            <p:cNvSpPr txBox="1">
              <a:spLocks noChangeArrowheads="1"/>
            </p:cNvSpPr>
            <p:nvPr/>
          </p:nvSpPr>
          <p:spPr bwMode="auto">
            <a:xfrm>
              <a:off x="-39461" y="3012072"/>
              <a:ext cx="1233735"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spcBef>
                  <a:spcPts val="600"/>
                </a:spcBef>
              </a:pPr>
              <a:r>
                <a:rPr lang="zh-CN" altLang="en-US" sz="3600" b="1" dirty="0">
                  <a:solidFill>
                    <a:srgbClr val="0000CC"/>
                  </a:solidFill>
                  <a:latin typeface="隶书" pitchFamily="49" charset="-122"/>
                  <a:ea typeface="隶书" pitchFamily="49" charset="-122"/>
                </a:rPr>
                <a:t>捕杀</a:t>
              </a:r>
            </a:p>
            <a:p>
              <a:pPr algn="ctr">
                <a:spcBef>
                  <a:spcPts val="600"/>
                </a:spcBef>
              </a:pPr>
              <a:r>
                <a:rPr lang="zh-CN" altLang="en-US" sz="3600" b="1" dirty="0">
                  <a:solidFill>
                    <a:srgbClr val="0000CC"/>
                  </a:solidFill>
                  <a:latin typeface="隶书" pitchFamily="49" charset="-122"/>
                  <a:ea typeface="隶书" pitchFamily="49" charset="-122"/>
                </a:rPr>
                <a:t>封锁</a:t>
              </a:r>
            </a:p>
            <a:p>
              <a:pPr algn="ctr">
                <a:spcBef>
                  <a:spcPts val="600"/>
                </a:spcBef>
              </a:pPr>
              <a:r>
                <a:rPr lang="zh-CN" altLang="en-US" sz="3600" b="1" dirty="0">
                  <a:solidFill>
                    <a:srgbClr val="0000CC"/>
                  </a:solidFill>
                  <a:latin typeface="隶书" pitchFamily="49" charset="-122"/>
                  <a:ea typeface="隶书" pitchFamily="49" charset="-122"/>
                </a:rPr>
                <a:t>“围剿”</a:t>
              </a:r>
            </a:p>
          </p:txBody>
        </p:sp>
        <p:sp>
          <p:nvSpPr>
            <p:cNvPr id="21536" name="Text Box 34"/>
            <p:cNvSpPr txBox="1">
              <a:spLocks noChangeArrowheads="1"/>
            </p:cNvSpPr>
            <p:nvPr/>
          </p:nvSpPr>
          <p:spPr bwMode="auto">
            <a:xfrm>
              <a:off x="1212457" y="6090642"/>
              <a:ext cx="22299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en-US" altLang="zh-CN" sz="2800" b="1" dirty="0">
                  <a:latin typeface="楷体_GB2312" pitchFamily="1" charset="-122"/>
                  <a:ea typeface="楷体_GB2312" pitchFamily="1" charset="-122"/>
                </a:rPr>
                <a:t>1935</a:t>
              </a:r>
              <a:r>
                <a:rPr lang="zh-CN" altLang="en-US" sz="2800" b="1" dirty="0">
                  <a:latin typeface="楷体_GB2312" pitchFamily="1" charset="-122"/>
                  <a:ea typeface="楷体_GB2312" pitchFamily="1" charset="-122"/>
                </a:rPr>
                <a:t>年</a:t>
              </a:r>
              <a:r>
                <a:rPr lang="en-US" altLang="zh-CN" sz="2800" b="1" dirty="0">
                  <a:latin typeface="楷体_GB2312" pitchFamily="1" charset="-122"/>
                  <a:ea typeface="楷体_GB2312" pitchFamily="1" charset="-122"/>
                </a:rPr>
                <a:t>1</a:t>
              </a:r>
              <a:r>
                <a:rPr lang="zh-CN" altLang="en-US" sz="2800" b="1" dirty="0">
                  <a:latin typeface="楷体_GB2312" pitchFamily="1" charset="-122"/>
                  <a:ea typeface="楷体_GB2312" pitchFamily="1" charset="-122"/>
                </a:rPr>
                <a:t>月后</a:t>
              </a:r>
            </a:p>
          </p:txBody>
        </p:sp>
      </p:grpSp>
      <p:sp>
        <p:nvSpPr>
          <p:cNvPr id="79907" name="Line 35"/>
          <p:cNvSpPr>
            <a:spLocks noChangeShapeType="1"/>
          </p:cNvSpPr>
          <p:nvPr/>
        </p:nvSpPr>
        <p:spPr bwMode="auto">
          <a:xfrm>
            <a:off x="8725203" y="1511477"/>
            <a:ext cx="0" cy="4658437"/>
          </a:xfrm>
          <a:prstGeom prst="line">
            <a:avLst/>
          </a:prstGeom>
          <a:noFill/>
          <a:ln w="76200">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p>
        </p:txBody>
      </p:sp>
      <p:sp>
        <p:nvSpPr>
          <p:cNvPr id="79908" name="Text Box 36"/>
          <p:cNvSpPr txBox="1">
            <a:spLocks noChangeArrowheads="1"/>
          </p:cNvSpPr>
          <p:nvPr/>
        </p:nvSpPr>
        <p:spPr bwMode="auto">
          <a:xfrm>
            <a:off x="8421395" y="836616"/>
            <a:ext cx="6076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sz="3600" b="1" dirty="0">
                <a:ea typeface="黑体" pitchFamily="49" charset="-122"/>
              </a:rPr>
              <a:t>弱</a:t>
            </a:r>
          </a:p>
        </p:txBody>
      </p:sp>
      <p:sp>
        <p:nvSpPr>
          <p:cNvPr id="79909" name="Text Box 37"/>
          <p:cNvSpPr txBox="1">
            <a:spLocks noChangeArrowheads="1"/>
          </p:cNvSpPr>
          <p:nvPr/>
        </p:nvSpPr>
        <p:spPr bwMode="auto">
          <a:xfrm>
            <a:off x="8439205" y="6192767"/>
            <a:ext cx="6076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sz="3600" b="1" dirty="0">
                <a:ea typeface="黑体" pitchFamily="49" charset="-122"/>
              </a:rPr>
              <a:t>强</a:t>
            </a:r>
          </a:p>
        </p:txBody>
      </p:sp>
      <p:sp>
        <p:nvSpPr>
          <p:cNvPr id="79910" name="Text Box 38"/>
          <p:cNvSpPr txBox="1">
            <a:spLocks noChangeArrowheads="1"/>
          </p:cNvSpPr>
          <p:nvPr/>
        </p:nvSpPr>
        <p:spPr bwMode="auto">
          <a:xfrm>
            <a:off x="8773265" y="1510468"/>
            <a:ext cx="7899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sz="4400" b="1" dirty="0">
                <a:solidFill>
                  <a:srgbClr val="FF0000"/>
                </a:solidFill>
                <a:latin typeface="隶书" pitchFamily="49" charset="-122"/>
                <a:ea typeface="隶书" pitchFamily="49" charset="-122"/>
              </a:rPr>
              <a:t>幼稚</a:t>
            </a:r>
          </a:p>
        </p:txBody>
      </p:sp>
      <p:sp>
        <p:nvSpPr>
          <p:cNvPr id="79911" name="Text Box 39"/>
          <p:cNvSpPr txBox="1">
            <a:spLocks noChangeArrowheads="1"/>
          </p:cNvSpPr>
          <p:nvPr/>
        </p:nvSpPr>
        <p:spPr bwMode="auto">
          <a:xfrm>
            <a:off x="8766579" y="4663013"/>
            <a:ext cx="7899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sz="4400" b="1" dirty="0">
                <a:solidFill>
                  <a:srgbClr val="FF0000"/>
                </a:solidFill>
                <a:latin typeface="隶书" pitchFamily="49" charset="-122"/>
                <a:ea typeface="隶书" pitchFamily="49" charset="-122"/>
              </a:rPr>
              <a:t>成熟</a:t>
            </a:r>
          </a:p>
        </p:txBody>
      </p:sp>
      <p:sp>
        <p:nvSpPr>
          <p:cNvPr id="38" name="Text Box 2"/>
          <p:cNvSpPr txBox="1">
            <a:spLocks noChangeArrowheads="1"/>
          </p:cNvSpPr>
          <p:nvPr/>
        </p:nvSpPr>
        <p:spPr bwMode="auto">
          <a:xfrm>
            <a:off x="-107627" y="128823"/>
            <a:ext cx="2772693" cy="667875"/>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4400" b="1" u="sng" dirty="0">
                <a:solidFill>
                  <a:srgbClr val="000000"/>
                </a:solidFill>
                <a:effectLst>
                  <a:outerShdw blurRad="38100" dist="38100" dir="2700000" algn="tl">
                    <a:srgbClr val="C0C0C0"/>
                  </a:outerShdw>
                </a:effectLst>
                <a:latin typeface="方正姚体" pitchFamily="2" charset="-122"/>
                <a:ea typeface="方正姚体" pitchFamily="2" charset="-122"/>
              </a:rPr>
              <a:t>本课</a:t>
            </a:r>
            <a:r>
              <a:rPr kumimoji="1" lang="zh-CN" altLang="en-US" sz="4400" b="1" u="sng" dirty="0" smtClean="0">
                <a:solidFill>
                  <a:srgbClr val="000000"/>
                </a:solidFill>
                <a:effectLst>
                  <a:outerShdw blurRad="38100" dist="38100" dir="2700000" algn="tl">
                    <a:srgbClr val="C0C0C0"/>
                  </a:outerShdw>
                </a:effectLst>
                <a:latin typeface="方正姚体" pitchFamily="2" charset="-122"/>
                <a:ea typeface="方正姚体" pitchFamily="2" charset="-122"/>
              </a:rPr>
              <a:t>小结</a:t>
            </a:r>
            <a:endParaRPr kumimoji="1" lang="zh-CN" altLang="en-US" sz="4400" b="1" u="sng" dirty="0">
              <a:solidFill>
                <a:srgbClr val="000000"/>
              </a:solidFill>
              <a:effectLst>
                <a:outerShdw blurRad="38100" dist="38100" dir="2700000" algn="tl">
                  <a:srgbClr val="C0C0C0"/>
                </a:outerShdw>
              </a:effectLst>
              <a:latin typeface="方正姚体" pitchFamily="2" charset="-122"/>
              <a:ea typeface="方正姚体" pitchFamily="2" charset="-122"/>
            </a:endParaRPr>
          </a:p>
        </p:txBody>
      </p:sp>
    </p:spTree>
    <p:extLst>
      <p:ext uri="{BB962C8B-B14F-4D97-AF65-F5344CB8AC3E}">
        <p14:creationId xmlns:p14="http://schemas.microsoft.com/office/powerpoint/2010/main" val="19555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6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9896"/>
                                        </p:tgtEl>
                                        <p:attrNameLst>
                                          <p:attrName>style.visibility</p:attrName>
                                        </p:attrNameLst>
                                      </p:cBhvr>
                                      <p:to>
                                        <p:strVal val="visible"/>
                                      </p:to>
                                    </p:set>
                                    <p:anim calcmode="lin" valueType="num">
                                      <p:cBhvr additive="base">
                                        <p:cTn id="20" dur="500" fill="hold"/>
                                        <p:tgtEl>
                                          <p:spTgt spid="79896"/>
                                        </p:tgtEl>
                                        <p:attrNameLst>
                                          <p:attrName>ppt_x</p:attrName>
                                        </p:attrNameLst>
                                      </p:cBhvr>
                                      <p:tavLst>
                                        <p:tav tm="0">
                                          <p:val>
                                            <p:strVal val="0-#ppt_w/2"/>
                                          </p:val>
                                        </p:tav>
                                        <p:tav tm="100000">
                                          <p:val>
                                            <p:strVal val="#ppt_x"/>
                                          </p:val>
                                        </p:tav>
                                      </p:tavLst>
                                    </p:anim>
                                    <p:anim calcmode="lin" valueType="num">
                                      <p:cBhvr additive="base">
                                        <p:cTn id="21" dur="500" fill="hold"/>
                                        <p:tgtEl>
                                          <p:spTgt spid="7989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9897"/>
                                        </p:tgtEl>
                                        <p:attrNameLst>
                                          <p:attrName>style.visibility</p:attrName>
                                        </p:attrNameLst>
                                      </p:cBhvr>
                                      <p:to>
                                        <p:strVal val="visible"/>
                                      </p:to>
                                    </p:set>
                                    <p:anim calcmode="lin" valueType="num">
                                      <p:cBhvr additive="base">
                                        <p:cTn id="26" dur="500" fill="hold"/>
                                        <p:tgtEl>
                                          <p:spTgt spid="79897"/>
                                        </p:tgtEl>
                                        <p:attrNameLst>
                                          <p:attrName>ppt_x</p:attrName>
                                        </p:attrNameLst>
                                      </p:cBhvr>
                                      <p:tavLst>
                                        <p:tav tm="0">
                                          <p:val>
                                            <p:strVal val="0-#ppt_w/2"/>
                                          </p:val>
                                        </p:tav>
                                        <p:tav tm="100000">
                                          <p:val>
                                            <p:strVal val="#ppt_x"/>
                                          </p:val>
                                        </p:tav>
                                      </p:tavLst>
                                    </p:anim>
                                    <p:anim calcmode="lin" valueType="num">
                                      <p:cBhvr additive="base">
                                        <p:cTn id="27" dur="500" fill="hold"/>
                                        <p:tgtEl>
                                          <p:spTgt spid="7989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9900"/>
                                        </p:tgtEl>
                                        <p:attrNameLst>
                                          <p:attrName>style.visibility</p:attrName>
                                        </p:attrNameLst>
                                      </p:cBhvr>
                                      <p:to>
                                        <p:strVal val="visible"/>
                                      </p:to>
                                    </p:set>
                                    <p:animEffect transition="in" filter="fade">
                                      <p:cBhvr>
                                        <p:cTn id="32" dur="500"/>
                                        <p:tgtEl>
                                          <p:spTgt spid="7990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901"/>
                                        </p:tgtEl>
                                        <p:attrNameLst>
                                          <p:attrName>style.visibility</p:attrName>
                                        </p:attrNameLst>
                                      </p:cBhvr>
                                      <p:to>
                                        <p:strVal val="visible"/>
                                      </p:to>
                                    </p:set>
                                    <p:animEffect transition="in" filter="fade">
                                      <p:cBhvr>
                                        <p:cTn id="35" dur="500"/>
                                        <p:tgtEl>
                                          <p:spTgt spid="7990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9898"/>
                                        </p:tgtEl>
                                        <p:attrNameLst>
                                          <p:attrName>style.visibility</p:attrName>
                                        </p:attrNameLst>
                                      </p:cBhvr>
                                      <p:to>
                                        <p:strVal val="visible"/>
                                      </p:to>
                                    </p:set>
                                    <p:anim calcmode="lin" valueType="num">
                                      <p:cBhvr additive="base">
                                        <p:cTn id="40" dur="500" fill="hold"/>
                                        <p:tgtEl>
                                          <p:spTgt spid="79898"/>
                                        </p:tgtEl>
                                        <p:attrNameLst>
                                          <p:attrName>ppt_x</p:attrName>
                                        </p:attrNameLst>
                                      </p:cBhvr>
                                      <p:tavLst>
                                        <p:tav tm="0">
                                          <p:val>
                                            <p:strVal val="0-#ppt_w/2"/>
                                          </p:val>
                                        </p:tav>
                                        <p:tav tm="100000">
                                          <p:val>
                                            <p:strVal val="#ppt_x"/>
                                          </p:val>
                                        </p:tav>
                                      </p:tavLst>
                                    </p:anim>
                                    <p:anim calcmode="lin" valueType="num">
                                      <p:cBhvr additive="base">
                                        <p:cTn id="41" dur="500" fill="hold"/>
                                        <p:tgtEl>
                                          <p:spTgt spid="7989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9899"/>
                                        </p:tgtEl>
                                        <p:attrNameLst>
                                          <p:attrName>style.visibility</p:attrName>
                                        </p:attrNameLst>
                                      </p:cBhvr>
                                      <p:to>
                                        <p:strVal val="visible"/>
                                      </p:to>
                                    </p:set>
                                    <p:anim calcmode="lin" valueType="num">
                                      <p:cBhvr additive="base">
                                        <p:cTn id="46" dur="500" fill="hold"/>
                                        <p:tgtEl>
                                          <p:spTgt spid="79899"/>
                                        </p:tgtEl>
                                        <p:attrNameLst>
                                          <p:attrName>ppt_x</p:attrName>
                                        </p:attrNameLst>
                                      </p:cBhvr>
                                      <p:tavLst>
                                        <p:tav tm="0">
                                          <p:val>
                                            <p:strVal val="0-#ppt_w/2"/>
                                          </p:val>
                                        </p:tav>
                                        <p:tav tm="100000">
                                          <p:val>
                                            <p:strVal val="#ppt_x"/>
                                          </p:val>
                                        </p:tav>
                                      </p:tavLst>
                                    </p:anim>
                                    <p:anim calcmode="lin" valueType="num">
                                      <p:cBhvr additive="base">
                                        <p:cTn id="47" dur="500" fill="hold"/>
                                        <p:tgtEl>
                                          <p:spTgt spid="7989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79905"/>
                                        </p:tgtEl>
                                        <p:attrNameLst>
                                          <p:attrName>style.visibility</p:attrName>
                                        </p:attrNameLst>
                                      </p:cBhvr>
                                      <p:to>
                                        <p:strVal val="visible"/>
                                      </p:to>
                                    </p:set>
                                    <p:anim calcmode="lin" valueType="num">
                                      <p:cBhvr additive="base">
                                        <p:cTn id="52" dur="500" fill="hold"/>
                                        <p:tgtEl>
                                          <p:spTgt spid="79905"/>
                                        </p:tgtEl>
                                        <p:attrNameLst>
                                          <p:attrName>ppt_x</p:attrName>
                                        </p:attrNameLst>
                                      </p:cBhvr>
                                      <p:tavLst>
                                        <p:tav tm="0">
                                          <p:val>
                                            <p:strVal val="0-#ppt_w/2"/>
                                          </p:val>
                                        </p:tav>
                                        <p:tav tm="100000">
                                          <p:val>
                                            <p:strVal val="#ppt_x"/>
                                          </p:val>
                                        </p:tav>
                                      </p:tavLst>
                                    </p:anim>
                                    <p:anim calcmode="lin" valueType="num">
                                      <p:cBhvr additive="base">
                                        <p:cTn id="53" dur="500" fill="hold"/>
                                        <p:tgtEl>
                                          <p:spTgt spid="79905"/>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9908"/>
                                        </p:tgtEl>
                                        <p:attrNameLst>
                                          <p:attrName>style.visibility</p:attrName>
                                        </p:attrNameLst>
                                      </p:cBhvr>
                                      <p:to>
                                        <p:strVal val="visible"/>
                                      </p:to>
                                    </p:set>
                                    <p:animEffect transition="in" filter="fade">
                                      <p:cBhvr>
                                        <p:cTn id="58" dur="500"/>
                                        <p:tgtEl>
                                          <p:spTgt spid="7990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9907"/>
                                        </p:tgtEl>
                                        <p:attrNameLst>
                                          <p:attrName>style.visibility</p:attrName>
                                        </p:attrNameLst>
                                      </p:cBhvr>
                                      <p:to>
                                        <p:strVal val="visible"/>
                                      </p:to>
                                    </p:set>
                                    <p:animEffect transition="in" filter="wipe(up)">
                                      <p:cBhvr>
                                        <p:cTn id="63" dur="2000"/>
                                        <p:tgtEl>
                                          <p:spTgt spid="79907"/>
                                        </p:tgtEl>
                                      </p:cBhvr>
                                    </p:animEffect>
                                  </p:childTnLst>
                                </p:cTn>
                              </p:par>
                            </p:childTnLst>
                          </p:cTn>
                        </p:par>
                        <p:par>
                          <p:cTn id="64" fill="hold">
                            <p:stCondLst>
                              <p:cond delay="2000"/>
                            </p:stCondLst>
                            <p:childTnLst>
                              <p:par>
                                <p:cTn id="65" presetID="10" presetClass="entr" presetSubtype="0" fill="hold" grpId="0" nodeType="afterEffect">
                                  <p:stCondLst>
                                    <p:cond delay="500"/>
                                  </p:stCondLst>
                                  <p:childTnLst>
                                    <p:set>
                                      <p:cBhvr>
                                        <p:cTn id="66" dur="1" fill="hold">
                                          <p:stCondLst>
                                            <p:cond delay="0"/>
                                          </p:stCondLst>
                                        </p:cTn>
                                        <p:tgtEl>
                                          <p:spTgt spid="79909"/>
                                        </p:tgtEl>
                                        <p:attrNameLst>
                                          <p:attrName>style.visibility</p:attrName>
                                        </p:attrNameLst>
                                      </p:cBhvr>
                                      <p:to>
                                        <p:strVal val="visible"/>
                                      </p:to>
                                    </p:set>
                                    <p:animEffect transition="in" filter="fade">
                                      <p:cBhvr>
                                        <p:cTn id="67" dur="500"/>
                                        <p:tgtEl>
                                          <p:spTgt spid="79909"/>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79910"/>
                                        </p:tgtEl>
                                        <p:attrNameLst>
                                          <p:attrName>style.visibility</p:attrName>
                                        </p:attrNameLst>
                                      </p:cBhvr>
                                      <p:to>
                                        <p:strVal val="visible"/>
                                      </p:to>
                                    </p:set>
                                    <p:anim calcmode="lin" valueType="num">
                                      <p:cBhvr>
                                        <p:cTn id="72" dur="500" fill="hold"/>
                                        <p:tgtEl>
                                          <p:spTgt spid="79910"/>
                                        </p:tgtEl>
                                        <p:attrNameLst>
                                          <p:attrName>ppt_w</p:attrName>
                                        </p:attrNameLst>
                                      </p:cBhvr>
                                      <p:tavLst>
                                        <p:tav tm="0">
                                          <p:val>
                                            <p:fltVal val="0"/>
                                          </p:val>
                                        </p:tav>
                                        <p:tav tm="100000">
                                          <p:val>
                                            <p:strVal val="#ppt_w"/>
                                          </p:val>
                                        </p:tav>
                                      </p:tavLst>
                                    </p:anim>
                                    <p:anim calcmode="lin" valueType="num">
                                      <p:cBhvr>
                                        <p:cTn id="73" dur="500" fill="hold"/>
                                        <p:tgtEl>
                                          <p:spTgt spid="79910"/>
                                        </p:tgtEl>
                                        <p:attrNameLst>
                                          <p:attrName>ppt_h</p:attrName>
                                        </p:attrNameLst>
                                      </p:cBhvr>
                                      <p:tavLst>
                                        <p:tav tm="0">
                                          <p:val>
                                            <p:fltVal val="0"/>
                                          </p:val>
                                        </p:tav>
                                        <p:tav tm="100000">
                                          <p:val>
                                            <p:strVal val="#ppt_h"/>
                                          </p:val>
                                        </p:tav>
                                      </p:tavLst>
                                    </p:anim>
                                  </p:childTnLst>
                                </p:cTn>
                              </p:par>
                            </p:childTnLst>
                          </p:cTn>
                        </p:par>
                        <p:par>
                          <p:cTn id="74" fill="hold">
                            <p:stCondLst>
                              <p:cond delay="500"/>
                            </p:stCondLst>
                            <p:childTnLst>
                              <p:par>
                                <p:cTn id="75" presetID="23" presetClass="entr" presetSubtype="16" fill="hold" grpId="0" nodeType="afterEffect">
                                  <p:stCondLst>
                                    <p:cond delay="500"/>
                                  </p:stCondLst>
                                  <p:childTnLst>
                                    <p:set>
                                      <p:cBhvr>
                                        <p:cTn id="76" dur="1" fill="hold">
                                          <p:stCondLst>
                                            <p:cond delay="0"/>
                                          </p:stCondLst>
                                        </p:cTn>
                                        <p:tgtEl>
                                          <p:spTgt spid="79911"/>
                                        </p:tgtEl>
                                        <p:attrNameLst>
                                          <p:attrName>style.visibility</p:attrName>
                                        </p:attrNameLst>
                                      </p:cBhvr>
                                      <p:to>
                                        <p:strVal val="visible"/>
                                      </p:to>
                                    </p:set>
                                    <p:anim calcmode="lin" valueType="num">
                                      <p:cBhvr>
                                        <p:cTn id="77" dur="500" fill="hold"/>
                                        <p:tgtEl>
                                          <p:spTgt spid="79911"/>
                                        </p:tgtEl>
                                        <p:attrNameLst>
                                          <p:attrName>ppt_w</p:attrName>
                                        </p:attrNameLst>
                                      </p:cBhvr>
                                      <p:tavLst>
                                        <p:tav tm="0">
                                          <p:val>
                                            <p:fltVal val="0"/>
                                          </p:val>
                                        </p:tav>
                                        <p:tav tm="100000">
                                          <p:val>
                                            <p:strVal val="#ppt_w"/>
                                          </p:val>
                                        </p:tav>
                                      </p:tavLst>
                                    </p:anim>
                                    <p:anim calcmode="lin" valueType="num">
                                      <p:cBhvr>
                                        <p:cTn id="78" dur="500" fill="hold"/>
                                        <p:tgtEl>
                                          <p:spTgt spid="799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8" grpId="0" animBg="1"/>
      <p:bldP spid="79900" grpId="0" animBg="1"/>
      <p:bldP spid="79901" grpId="0" animBg="1"/>
      <p:bldP spid="79896" grpId="0" animBg="1"/>
      <p:bldP spid="79897" grpId="0" animBg="1"/>
      <p:bldP spid="79899" grpId="0" animBg="1"/>
      <p:bldP spid="79905" grpId="0" animBg="1"/>
      <p:bldP spid="79907" grpId="0" animBg="1"/>
      <p:bldP spid="79908" grpId="0"/>
      <p:bldP spid="79909" grpId="0"/>
      <p:bldP spid="79910" grpId="0"/>
      <p:bldP spid="799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340645" y="298855"/>
            <a:ext cx="5965967" cy="701675"/>
          </a:xfrm>
        </p:spPr>
        <p:txBody>
          <a:bodyPr/>
          <a:lstStyle/>
          <a:p>
            <a:pPr algn="l"/>
            <a:r>
              <a:rPr lang="zh-CN" altLang="en-US" sz="4000" b="1" dirty="0" smtClean="0">
                <a:solidFill>
                  <a:srgbClr val="333399"/>
                </a:solidFill>
                <a:latin typeface="华文新魏" pitchFamily="2" charset="-122"/>
                <a:ea typeface="华文新魏" pitchFamily="2" charset="-122"/>
              </a:rPr>
              <a:t>中共军队的先后名称</a:t>
            </a:r>
            <a:endParaRPr lang="en-US" altLang="zh-CN" sz="4000" b="1" dirty="0" smtClean="0">
              <a:solidFill>
                <a:srgbClr val="333399"/>
              </a:solidFill>
              <a:latin typeface="华文新魏" pitchFamily="2" charset="-122"/>
              <a:ea typeface="华文新魏" pitchFamily="2" charset="-122"/>
            </a:endParaRPr>
          </a:p>
        </p:txBody>
      </p:sp>
      <p:sp>
        <p:nvSpPr>
          <p:cNvPr id="26627" name="AutoShape 5"/>
          <p:cNvSpPr>
            <a:spLocks noChangeArrowheads="1"/>
          </p:cNvSpPr>
          <p:nvPr/>
        </p:nvSpPr>
        <p:spPr bwMode="auto">
          <a:xfrm>
            <a:off x="114121" y="1484319"/>
            <a:ext cx="9493608" cy="4752975"/>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zh-CN" altLang="zh-CN" sz="2400" smtClean="0">
              <a:solidFill>
                <a:srgbClr val="0033CC"/>
              </a:solidFill>
              <a:latin typeface="Times New Roman" pitchFamily="18" charset="0"/>
            </a:endParaRPr>
          </a:p>
        </p:txBody>
      </p:sp>
      <p:sp>
        <p:nvSpPr>
          <p:cNvPr id="22532" name="Text Box 6"/>
          <p:cNvSpPr txBox="1">
            <a:spLocks noChangeArrowheads="1"/>
          </p:cNvSpPr>
          <p:nvPr/>
        </p:nvSpPr>
        <p:spPr bwMode="auto">
          <a:xfrm>
            <a:off x="524774" y="1740227"/>
            <a:ext cx="8496944" cy="2062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fontAlgn="base">
              <a:spcBef>
                <a:spcPct val="50000"/>
              </a:spcBef>
              <a:spcAft>
                <a:spcPct val="0"/>
              </a:spcAft>
            </a:pPr>
            <a:r>
              <a:rPr lang="en-US" altLang="zh-CN" b="1" dirty="0" smtClean="0">
                <a:solidFill>
                  <a:srgbClr val="0033CC"/>
                </a:solidFill>
                <a:latin typeface="黑体" pitchFamily="49" charset="-122"/>
                <a:ea typeface="黑体" pitchFamily="49" charset="-122"/>
              </a:rPr>
              <a:t>1</a:t>
            </a:r>
            <a:r>
              <a:rPr lang="zh-CN" altLang="en-US" b="1" dirty="0" smtClean="0">
                <a:solidFill>
                  <a:srgbClr val="0033CC"/>
                </a:solidFill>
                <a:latin typeface="黑体" pitchFamily="49" charset="-122"/>
                <a:ea typeface="黑体" pitchFamily="49" charset="-122"/>
              </a:rPr>
              <a:t>、中国国民革命军（八一南昌起义）</a:t>
            </a:r>
          </a:p>
          <a:p>
            <a:pPr fontAlgn="base">
              <a:spcBef>
                <a:spcPct val="50000"/>
              </a:spcBef>
              <a:spcAft>
                <a:spcPct val="0"/>
              </a:spcAft>
            </a:pPr>
            <a:r>
              <a:rPr lang="en-US" altLang="zh-CN" b="1" dirty="0" smtClean="0">
                <a:solidFill>
                  <a:srgbClr val="0033CC"/>
                </a:solidFill>
                <a:latin typeface="黑体" pitchFamily="49" charset="-122"/>
                <a:ea typeface="黑体" pitchFamily="49" charset="-122"/>
              </a:rPr>
              <a:t>2</a:t>
            </a:r>
            <a:r>
              <a:rPr lang="zh-CN" altLang="en-US" b="1" dirty="0" smtClean="0">
                <a:solidFill>
                  <a:srgbClr val="0033CC"/>
                </a:solidFill>
                <a:latin typeface="黑体" pitchFamily="49" charset="-122"/>
                <a:ea typeface="黑体" pitchFamily="49" charset="-122"/>
              </a:rPr>
              <a:t>、中国工农革命军（秋收起义）</a:t>
            </a:r>
          </a:p>
          <a:p>
            <a:pPr fontAlgn="base">
              <a:spcBef>
                <a:spcPct val="50000"/>
              </a:spcBef>
              <a:spcAft>
                <a:spcPct val="0"/>
              </a:spcAft>
            </a:pPr>
            <a:r>
              <a:rPr lang="en-US" altLang="zh-CN" b="1" dirty="0" smtClean="0">
                <a:solidFill>
                  <a:srgbClr val="0033CC"/>
                </a:solidFill>
                <a:latin typeface="黑体" pitchFamily="49" charset="-122"/>
                <a:ea typeface="黑体" pitchFamily="49" charset="-122"/>
              </a:rPr>
              <a:t>3</a:t>
            </a:r>
            <a:r>
              <a:rPr lang="zh-CN" altLang="en-US" b="1" dirty="0" smtClean="0">
                <a:solidFill>
                  <a:srgbClr val="0033CC"/>
                </a:solidFill>
                <a:latin typeface="黑体" pitchFamily="49" charset="-122"/>
                <a:ea typeface="黑体" pitchFamily="49" charset="-122"/>
              </a:rPr>
              <a:t>、中国工农红军（革命根据地时期）</a:t>
            </a:r>
          </a:p>
        </p:txBody>
      </p:sp>
      <p:sp>
        <p:nvSpPr>
          <p:cNvPr id="22533" name="Text Box 7"/>
          <p:cNvSpPr txBox="1">
            <a:spLocks noChangeArrowheads="1"/>
          </p:cNvSpPr>
          <p:nvPr/>
        </p:nvSpPr>
        <p:spPr bwMode="auto">
          <a:xfrm>
            <a:off x="534721" y="3717032"/>
            <a:ext cx="8790700" cy="2062103"/>
          </a:xfrm>
          <a:prstGeom prst="rect">
            <a:avLst/>
          </a:prstGeom>
          <a:solidFill>
            <a:schemeClr val="bg1"/>
          </a:solidFill>
          <a:ln w="6350" cmpd="dbl">
            <a:solidFill>
              <a:schemeClr val="bg1"/>
            </a:solidFill>
            <a:miter lim="800000"/>
            <a:headEnd/>
            <a:tailEnd/>
          </a:ln>
        </p:spPr>
        <p:txBody>
          <a:bodyPr wrap="square" anchor="b">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fontAlgn="base">
              <a:spcBef>
                <a:spcPct val="50000"/>
              </a:spcBef>
              <a:spcAft>
                <a:spcPct val="0"/>
              </a:spcAft>
            </a:pPr>
            <a:r>
              <a:rPr lang="en-US" altLang="zh-CN" b="1" dirty="0" smtClean="0">
                <a:solidFill>
                  <a:srgbClr val="0033CC"/>
                </a:solidFill>
                <a:latin typeface="黑体" pitchFamily="49" charset="-122"/>
                <a:ea typeface="黑体" pitchFamily="49" charset="-122"/>
              </a:rPr>
              <a:t>4</a:t>
            </a:r>
            <a:r>
              <a:rPr lang="zh-CN" altLang="en-US" b="1" dirty="0" smtClean="0">
                <a:solidFill>
                  <a:srgbClr val="0033CC"/>
                </a:solidFill>
                <a:latin typeface="黑体" pitchFamily="49" charset="-122"/>
                <a:ea typeface="黑体" pitchFamily="49" charset="-122"/>
              </a:rPr>
              <a:t>、国民革命军（八路军、新四军）（抗日战争）</a:t>
            </a:r>
          </a:p>
          <a:p>
            <a:pPr fontAlgn="base">
              <a:spcBef>
                <a:spcPct val="50000"/>
              </a:spcBef>
              <a:spcAft>
                <a:spcPct val="0"/>
              </a:spcAft>
            </a:pPr>
            <a:r>
              <a:rPr lang="en-US" altLang="zh-CN" b="1" dirty="0" smtClean="0">
                <a:solidFill>
                  <a:srgbClr val="0033CC"/>
                </a:solidFill>
                <a:latin typeface="黑体" pitchFamily="49" charset="-122"/>
                <a:ea typeface="黑体" pitchFamily="49" charset="-122"/>
              </a:rPr>
              <a:t>5</a:t>
            </a:r>
            <a:r>
              <a:rPr lang="zh-CN" altLang="en-US" b="1" dirty="0" smtClean="0">
                <a:solidFill>
                  <a:srgbClr val="0033CC"/>
                </a:solidFill>
                <a:latin typeface="黑体" pitchFamily="49" charset="-122"/>
                <a:ea typeface="黑体" pitchFamily="49" charset="-122"/>
              </a:rPr>
              <a:t>、中国人民解放军（解放战争时期）</a:t>
            </a:r>
          </a:p>
          <a:p>
            <a:pPr fontAlgn="base">
              <a:spcBef>
                <a:spcPct val="50000"/>
              </a:spcBef>
              <a:spcAft>
                <a:spcPct val="0"/>
              </a:spcAft>
            </a:pPr>
            <a:r>
              <a:rPr lang="en-US" altLang="zh-CN" b="1" dirty="0" smtClean="0">
                <a:solidFill>
                  <a:srgbClr val="0033CC"/>
                </a:solidFill>
                <a:latin typeface="黑体" pitchFamily="49" charset="-122"/>
                <a:ea typeface="黑体" pitchFamily="49" charset="-122"/>
              </a:rPr>
              <a:t>6</a:t>
            </a:r>
            <a:r>
              <a:rPr lang="zh-CN" altLang="en-US" b="1" dirty="0" smtClean="0">
                <a:solidFill>
                  <a:srgbClr val="0033CC"/>
                </a:solidFill>
                <a:latin typeface="黑体" pitchFamily="49" charset="-122"/>
                <a:ea typeface="黑体" pitchFamily="49" charset="-122"/>
              </a:rPr>
              <a:t>、中国人民志愿军（抗美援朝时期派出军队）</a:t>
            </a:r>
          </a:p>
        </p:txBody>
      </p:sp>
      <p:sp>
        <p:nvSpPr>
          <p:cNvPr id="6" name="Text Box 2"/>
          <p:cNvSpPr txBox="1">
            <a:spLocks noChangeArrowheads="1"/>
          </p:cNvSpPr>
          <p:nvPr/>
        </p:nvSpPr>
        <p:spPr bwMode="auto">
          <a:xfrm>
            <a:off x="324421" y="332655"/>
            <a:ext cx="2772693" cy="667875"/>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4400" b="1" u="sng" dirty="0" smtClean="0">
                <a:solidFill>
                  <a:srgbClr val="000000"/>
                </a:solidFill>
                <a:effectLst>
                  <a:outerShdw blurRad="38100" dist="38100" dir="2700000" algn="tl">
                    <a:srgbClr val="C0C0C0"/>
                  </a:outerShdw>
                </a:effectLst>
                <a:latin typeface="方正姚体" pitchFamily="2" charset="-122"/>
                <a:ea typeface="方正姚体" pitchFamily="2" charset="-122"/>
              </a:rPr>
              <a:t>拓展：</a:t>
            </a:r>
            <a:endParaRPr kumimoji="1" lang="zh-CN" altLang="en-US" sz="4400" b="1" u="sng" dirty="0">
              <a:solidFill>
                <a:srgbClr val="000000"/>
              </a:solidFill>
              <a:effectLst>
                <a:outerShdw blurRad="38100" dist="38100" dir="2700000" algn="tl">
                  <a:srgbClr val="C0C0C0"/>
                </a:outerShdw>
              </a:effectLst>
              <a:latin typeface="方正姚体" pitchFamily="2" charset="-122"/>
              <a:ea typeface="方正姚体" pitchFamily="2" charset="-122"/>
            </a:endParaRPr>
          </a:p>
        </p:txBody>
      </p:sp>
      <p:pic>
        <p:nvPicPr>
          <p:cNvPr id="7" name="Picture 8" descr="44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173" y="0"/>
            <a:ext cx="143549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310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blinds(horizontal)">
                                      <p:cBhvr>
                                        <p:cTn id="7" dur="5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blinds(horizontal)">
                                      <p:cBhvr>
                                        <p:cTn id="12" dur="500"/>
                                        <p:tgtEl>
                                          <p:spTgt spid="225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blinds(horizontal)">
                                      <p:cBhvr>
                                        <p:cTn id="17" dur="500"/>
                                        <p:tgtEl>
                                          <p:spTgt spid="225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2533"/>
                                        </p:tgtEl>
                                        <p:attrNameLst>
                                          <p:attrName>style.visibility</p:attrName>
                                        </p:attrNameLst>
                                      </p:cBhvr>
                                      <p:to>
                                        <p:strVal val="visible"/>
                                      </p:to>
                                    </p:set>
                                    <p:animEffect transition="in" filter="plus(in)">
                                      <p:cBhvr>
                                        <p:cTn id="22"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body" idx="1"/>
          </p:nvPr>
        </p:nvSpPr>
        <p:spPr>
          <a:xfrm>
            <a:off x="3282" y="1052736"/>
            <a:ext cx="9710629" cy="2232248"/>
          </a:xfrm>
          <a:noFill/>
          <a:ln/>
        </p:spPr>
        <p:txBody>
          <a:bodyPr/>
          <a:lstStyle/>
          <a:p>
            <a:pPr>
              <a:lnSpc>
                <a:spcPct val="105000"/>
              </a:lnSpc>
              <a:buFontTx/>
              <a:buNone/>
            </a:pPr>
            <a:r>
              <a:rPr lang="en-US" altLang="zh-CN" sz="3000" b="1" dirty="0" smtClean="0">
                <a:solidFill>
                  <a:srgbClr val="0000FF"/>
                </a:solidFill>
                <a:latin typeface="黑体" pitchFamily="49" charset="-122"/>
                <a:ea typeface="黑体" pitchFamily="49" charset="-122"/>
              </a:rPr>
              <a:t>1</a:t>
            </a:r>
            <a:r>
              <a:rPr lang="en-US" altLang="zh-CN" sz="3000" b="1" dirty="0">
                <a:solidFill>
                  <a:srgbClr val="0000FF"/>
                </a:solidFill>
                <a:latin typeface="黑体" pitchFamily="49" charset="-122"/>
                <a:ea typeface="黑体" pitchFamily="49" charset="-122"/>
              </a:rPr>
              <a:t>.</a:t>
            </a:r>
            <a:r>
              <a:rPr lang="zh-CN" altLang="en-US" sz="3000" b="1" dirty="0">
                <a:solidFill>
                  <a:srgbClr val="0000FF"/>
                </a:solidFill>
                <a:latin typeface="黑体" pitchFamily="49" charset="-122"/>
                <a:ea typeface="黑体" pitchFamily="49" charset="-122"/>
              </a:rPr>
              <a:t>经历了南昌起义、秋收起义和广州起义后，中国共产党对中国革命的新认识</a:t>
            </a:r>
            <a:r>
              <a:rPr lang="zh-CN" altLang="en-US" sz="3000" b="1" dirty="0" smtClean="0">
                <a:solidFill>
                  <a:srgbClr val="0000FF"/>
                </a:solidFill>
                <a:latin typeface="黑体" pitchFamily="49" charset="-122"/>
                <a:ea typeface="黑体" pitchFamily="49" charset="-122"/>
              </a:rPr>
              <a:t>是</a:t>
            </a:r>
            <a:r>
              <a:rPr lang="en-US" altLang="zh-CN" sz="3000" b="1" dirty="0" smtClean="0">
                <a:solidFill>
                  <a:srgbClr val="0000FF"/>
                </a:solidFill>
                <a:latin typeface="黑体" pitchFamily="49" charset="-122"/>
                <a:ea typeface="黑体" pitchFamily="49" charset="-122"/>
              </a:rPr>
              <a:t>(  )</a:t>
            </a:r>
            <a:endParaRPr lang="zh-CN" altLang="en-US" sz="3000" b="1" dirty="0">
              <a:solidFill>
                <a:srgbClr val="0000FF"/>
              </a:solidFill>
              <a:latin typeface="黑体" pitchFamily="49" charset="-122"/>
              <a:ea typeface="黑体" pitchFamily="49" charset="-122"/>
            </a:endParaRPr>
          </a:p>
          <a:p>
            <a:pPr>
              <a:lnSpc>
                <a:spcPct val="105000"/>
              </a:lnSpc>
              <a:buFontTx/>
              <a:buNone/>
            </a:pPr>
            <a:r>
              <a:rPr lang="en-US" altLang="zh-CN" sz="3000" b="1" dirty="0" smtClean="0">
                <a:solidFill>
                  <a:srgbClr val="0000FF"/>
                </a:solidFill>
                <a:latin typeface="黑体" pitchFamily="49" charset="-122"/>
                <a:ea typeface="黑体" pitchFamily="49" charset="-122"/>
              </a:rPr>
              <a:t>A</a:t>
            </a:r>
            <a:r>
              <a:rPr lang="en-US" altLang="zh-CN" sz="3000" b="1" dirty="0">
                <a:solidFill>
                  <a:srgbClr val="0000FF"/>
                </a:solidFill>
                <a:latin typeface="黑体" pitchFamily="49" charset="-122"/>
                <a:ea typeface="黑体" pitchFamily="49" charset="-122"/>
              </a:rPr>
              <a:t>.</a:t>
            </a:r>
            <a:r>
              <a:rPr lang="zh-CN" altLang="en-US" sz="3000" b="1" dirty="0">
                <a:solidFill>
                  <a:srgbClr val="0000FF"/>
                </a:solidFill>
                <a:latin typeface="黑体" pitchFamily="49" charset="-122"/>
                <a:ea typeface="黑体" pitchFamily="49" charset="-122"/>
              </a:rPr>
              <a:t>必须武装反抗国民党</a:t>
            </a:r>
            <a:r>
              <a:rPr lang="zh-CN" altLang="en-US" sz="3000" b="1" dirty="0" smtClean="0">
                <a:solidFill>
                  <a:srgbClr val="0000FF"/>
                </a:solidFill>
                <a:latin typeface="黑体" pitchFamily="49" charset="-122"/>
                <a:ea typeface="黑体" pitchFamily="49" charset="-122"/>
              </a:rPr>
              <a:t>反动派   </a:t>
            </a:r>
            <a:r>
              <a:rPr lang="en-US" altLang="zh-CN" sz="3000" b="1" dirty="0" smtClean="0">
                <a:solidFill>
                  <a:srgbClr val="0000FF"/>
                </a:solidFill>
                <a:latin typeface="黑体" pitchFamily="49" charset="-122"/>
                <a:ea typeface="黑体" pitchFamily="49" charset="-122"/>
              </a:rPr>
              <a:t>B</a:t>
            </a:r>
            <a:r>
              <a:rPr lang="en-US" altLang="zh-CN" sz="3000" b="1" dirty="0">
                <a:solidFill>
                  <a:srgbClr val="0000FF"/>
                </a:solidFill>
                <a:latin typeface="黑体" pitchFamily="49" charset="-122"/>
                <a:ea typeface="黑体" pitchFamily="49" charset="-122"/>
              </a:rPr>
              <a:t>.</a:t>
            </a:r>
            <a:r>
              <a:rPr lang="zh-CN" altLang="en-US" sz="3000" b="1" dirty="0">
                <a:solidFill>
                  <a:srgbClr val="0000FF"/>
                </a:solidFill>
                <a:latin typeface="黑体" pitchFamily="49" charset="-122"/>
                <a:ea typeface="黑体" pitchFamily="49" charset="-122"/>
              </a:rPr>
              <a:t>必须从城市转入农村</a:t>
            </a:r>
          </a:p>
          <a:p>
            <a:pPr>
              <a:lnSpc>
                <a:spcPct val="105000"/>
              </a:lnSpc>
              <a:buFontTx/>
              <a:buNone/>
            </a:pPr>
            <a:r>
              <a:rPr lang="en-US" altLang="zh-CN" sz="3000" b="1" dirty="0" smtClean="0">
                <a:solidFill>
                  <a:srgbClr val="0000FF"/>
                </a:solidFill>
                <a:latin typeface="黑体" pitchFamily="49" charset="-122"/>
                <a:ea typeface="黑体" pitchFamily="49" charset="-122"/>
              </a:rPr>
              <a:t>C</a:t>
            </a:r>
            <a:r>
              <a:rPr lang="en-US" altLang="zh-CN" sz="3000" b="1" dirty="0">
                <a:solidFill>
                  <a:srgbClr val="0000FF"/>
                </a:solidFill>
                <a:latin typeface="黑体" pitchFamily="49" charset="-122"/>
                <a:ea typeface="黑体" pitchFamily="49" charset="-122"/>
              </a:rPr>
              <a:t>.</a:t>
            </a:r>
            <a:r>
              <a:rPr lang="zh-CN" altLang="en-US" sz="3000" b="1" dirty="0">
                <a:solidFill>
                  <a:srgbClr val="0000FF"/>
                </a:solidFill>
                <a:latin typeface="黑体" pitchFamily="49" charset="-122"/>
                <a:ea typeface="黑体" pitchFamily="49" charset="-122"/>
              </a:rPr>
              <a:t>必须建立</a:t>
            </a:r>
            <a:r>
              <a:rPr lang="zh-CN" altLang="en-US" sz="3000" b="1" dirty="0" smtClean="0">
                <a:solidFill>
                  <a:srgbClr val="0000FF"/>
                </a:solidFill>
                <a:latin typeface="黑体" pitchFamily="49" charset="-122"/>
                <a:ea typeface="黑体" pitchFamily="49" charset="-122"/>
              </a:rPr>
              <a:t>统一战线           </a:t>
            </a:r>
            <a:r>
              <a:rPr lang="en-US" altLang="zh-CN" sz="3000" b="1" dirty="0" smtClean="0">
                <a:solidFill>
                  <a:srgbClr val="0000FF"/>
                </a:solidFill>
                <a:latin typeface="黑体" pitchFamily="49" charset="-122"/>
                <a:ea typeface="黑体" pitchFamily="49" charset="-122"/>
              </a:rPr>
              <a:t>D</a:t>
            </a:r>
            <a:r>
              <a:rPr lang="en-US" altLang="zh-CN" sz="3000" b="1" dirty="0">
                <a:solidFill>
                  <a:srgbClr val="0000FF"/>
                </a:solidFill>
                <a:latin typeface="黑体" pitchFamily="49" charset="-122"/>
                <a:ea typeface="黑体" pitchFamily="49" charset="-122"/>
              </a:rPr>
              <a:t>.</a:t>
            </a:r>
            <a:r>
              <a:rPr lang="zh-CN" altLang="en-US" sz="3000" b="1" dirty="0">
                <a:solidFill>
                  <a:srgbClr val="0000FF"/>
                </a:solidFill>
                <a:latin typeface="黑体" pitchFamily="49" charset="-122"/>
                <a:ea typeface="黑体" pitchFamily="49" charset="-122"/>
              </a:rPr>
              <a:t>必须建立</a:t>
            </a:r>
            <a:r>
              <a:rPr lang="zh-CN" altLang="en-US" sz="3000" b="1" dirty="0" smtClean="0">
                <a:solidFill>
                  <a:srgbClr val="0000FF"/>
                </a:solidFill>
                <a:latin typeface="黑体" pitchFamily="49" charset="-122"/>
                <a:ea typeface="黑体" pitchFamily="49" charset="-122"/>
              </a:rPr>
              <a:t>人民军队</a:t>
            </a:r>
            <a:endParaRPr lang="zh-CN" altLang="en-US" sz="3000" b="1" dirty="0">
              <a:latin typeface="黑体" pitchFamily="49" charset="-122"/>
              <a:ea typeface="黑体" pitchFamily="49" charset="-122"/>
            </a:endParaRPr>
          </a:p>
        </p:txBody>
      </p:sp>
      <p:sp>
        <p:nvSpPr>
          <p:cNvPr id="6" name="Rectangle 2"/>
          <p:cNvSpPr txBox="1">
            <a:spLocks noChangeArrowheads="1"/>
          </p:cNvSpPr>
          <p:nvPr/>
        </p:nvSpPr>
        <p:spPr bwMode="auto">
          <a:xfrm>
            <a:off x="190856" y="3573016"/>
            <a:ext cx="979948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110000"/>
              </a:lnSpc>
              <a:buFontTx/>
              <a:buNone/>
            </a:pPr>
            <a:r>
              <a:rPr lang="en-US" altLang="zh-CN" sz="3000" b="1" dirty="0" smtClean="0">
                <a:solidFill>
                  <a:srgbClr val="0000FF"/>
                </a:solidFill>
                <a:latin typeface="黑体" pitchFamily="49" charset="-122"/>
                <a:ea typeface="黑体" pitchFamily="49" charset="-122"/>
              </a:rPr>
              <a:t>2.</a:t>
            </a:r>
            <a:r>
              <a:rPr lang="zh-CN" altLang="en-US" sz="3000" b="1" dirty="0" smtClean="0">
                <a:solidFill>
                  <a:srgbClr val="0000FF"/>
                </a:solidFill>
                <a:latin typeface="黑体" pitchFamily="49" charset="-122"/>
                <a:ea typeface="黑体" pitchFamily="49" charset="-122"/>
              </a:rPr>
              <a:t>大革命失败后，中共八七会议确定的总方针是</a:t>
            </a:r>
            <a:r>
              <a:rPr lang="en-US" altLang="zh-CN" sz="3000" b="1" dirty="0" smtClean="0">
                <a:solidFill>
                  <a:srgbClr val="0000FF"/>
                </a:solidFill>
                <a:latin typeface="黑体" pitchFamily="49" charset="-122"/>
                <a:ea typeface="黑体" pitchFamily="49" charset="-122"/>
              </a:rPr>
              <a:t>(  )</a:t>
            </a:r>
            <a:endParaRPr lang="zh-CN" altLang="en-US" sz="3000" b="1" dirty="0" smtClean="0">
              <a:solidFill>
                <a:srgbClr val="0000FF"/>
              </a:solidFill>
              <a:latin typeface="黑体" pitchFamily="49" charset="-122"/>
              <a:ea typeface="黑体" pitchFamily="49" charset="-122"/>
            </a:endParaRPr>
          </a:p>
          <a:p>
            <a:pPr>
              <a:lnSpc>
                <a:spcPct val="110000"/>
              </a:lnSpc>
              <a:buFontTx/>
              <a:buNone/>
            </a:pPr>
            <a:r>
              <a:rPr lang="en-US" altLang="zh-CN" sz="3000" b="1" dirty="0" smtClean="0">
                <a:solidFill>
                  <a:srgbClr val="0000FF"/>
                </a:solidFill>
                <a:latin typeface="黑体" pitchFamily="49" charset="-122"/>
                <a:ea typeface="黑体" pitchFamily="49" charset="-122"/>
              </a:rPr>
              <a:t>A.</a:t>
            </a:r>
            <a:r>
              <a:rPr lang="zh-CN" altLang="en-US" sz="3000" b="1" dirty="0" smtClean="0">
                <a:solidFill>
                  <a:srgbClr val="0000FF"/>
                </a:solidFill>
                <a:latin typeface="黑体" pitchFamily="49" charset="-122"/>
                <a:ea typeface="黑体" pitchFamily="49" charset="-122"/>
              </a:rPr>
              <a:t>动员群众，揭露国民党反动派</a:t>
            </a:r>
          </a:p>
          <a:p>
            <a:pPr>
              <a:lnSpc>
                <a:spcPct val="110000"/>
              </a:lnSpc>
              <a:buFontTx/>
              <a:buNone/>
            </a:pPr>
            <a:r>
              <a:rPr lang="en-US" altLang="zh-CN" sz="3000" b="1" dirty="0" smtClean="0">
                <a:solidFill>
                  <a:srgbClr val="0000FF"/>
                </a:solidFill>
                <a:latin typeface="黑体" pitchFamily="49" charset="-122"/>
                <a:ea typeface="黑体" pitchFamily="49" charset="-122"/>
              </a:rPr>
              <a:t>B.</a:t>
            </a:r>
            <a:r>
              <a:rPr lang="zh-CN" altLang="en-US" sz="3000" b="1" dirty="0" smtClean="0">
                <a:solidFill>
                  <a:srgbClr val="0000FF"/>
                </a:solidFill>
                <a:latin typeface="黑体" pitchFamily="49" charset="-122"/>
                <a:ea typeface="黑体" pitchFamily="49" charset="-122"/>
              </a:rPr>
              <a:t>开展地下斗争，保存革命力量</a:t>
            </a:r>
          </a:p>
          <a:p>
            <a:pPr>
              <a:lnSpc>
                <a:spcPct val="110000"/>
              </a:lnSpc>
              <a:buFontTx/>
              <a:buNone/>
            </a:pPr>
            <a:r>
              <a:rPr lang="en-US" altLang="zh-CN" sz="3000" b="1" dirty="0" smtClean="0">
                <a:solidFill>
                  <a:srgbClr val="0000FF"/>
                </a:solidFill>
                <a:latin typeface="黑体" pitchFamily="49" charset="-122"/>
                <a:ea typeface="黑体" pitchFamily="49" charset="-122"/>
              </a:rPr>
              <a:t>C.</a:t>
            </a:r>
            <a:r>
              <a:rPr lang="zh-CN" altLang="en-US" sz="3000" b="1" dirty="0" smtClean="0">
                <a:solidFill>
                  <a:srgbClr val="0000FF"/>
                </a:solidFill>
                <a:latin typeface="黑体" pitchFamily="49" charset="-122"/>
                <a:ea typeface="黑体" pitchFamily="49" charset="-122"/>
              </a:rPr>
              <a:t>纠正党内“左”、右倾错误</a:t>
            </a:r>
          </a:p>
          <a:p>
            <a:pPr>
              <a:lnSpc>
                <a:spcPct val="110000"/>
              </a:lnSpc>
              <a:buFontTx/>
              <a:buNone/>
            </a:pPr>
            <a:r>
              <a:rPr lang="en-US" altLang="zh-CN" sz="3000" b="1" dirty="0" smtClean="0">
                <a:solidFill>
                  <a:srgbClr val="0000FF"/>
                </a:solidFill>
                <a:latin typeface="黑体" pitchFamily="49" charset="-122"/>
                <a:ea typeface="黑体" pitchFamily="49" charset="-122"/>
              </a:rPr>
              <a:t>D.</a:t>
            </a:r>
            <a:r>
              <a:rPr lang="zh-CN" altLang="en-US" sz="3000" b="1" dirty="0" smtClean="0">
                <a:solidFill>
                  <a:srgbClr val="0000FF"/>
                </a:solidFill>
                <a:latin typeface="黑体" pitchFamily="49" charset="-122"/>
                <a:ea typeface="黑体" pitchFamily="49" charset="-122"/>
              </a:rPr>
              <a:t>开展土地革命，武装反抗国民党反动派</a:t>
            </a:r>
          </a:p>
        </p:txBody>
      </p:sp>
      <p:sp>
        <p:nvSpPr>
          <p:cNvPr id="4" name="Text Box 2"/>
          <p:cNvSpPr txBox="1">
            <a:spLocks noChangeArrowheads="1"/>
          </p:cNvSpPr>
          <p:nvPr/>
        </p:nvSpPr>
        <p:spPr bwMode="auto">
          <a:xfrm>
            <a:off x="3474579" y="112721"/>
            <a:ext cx="2772693" cy="667875"/>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4400" b="1" u="sng" dirty="0" smtClean="0">
                <a:solidFill>
                  <a:srgbClr val="000000"/>
                </a:solidFill>
                <a:effectLst>
                  <a:outerShdw blurRad="38100" dist="38100" dir="2700000" algn="tl">
                    <a:srgbClr val="C0C0C0"/>
                  </a:outerShdw>
                </a:effectLst>
                <a:latin typeface="方正姚体" pitchFamily="2" charset="-122"/>
                <a:ea typeface="方正姚体" pitchFamily="2" charset="-122"/>
              </a:rPr>
              <a:t>课堂训练</a:t>
            </a:r>
            <a:endParaRPr kumimoji="1" lang="zh-CN" altLang="en-US" sz="4400" b="1" u="sng" dirty="0">
              <a:solidFill>
                <a:srgbClr val="000000"/>
              </a:solidFill>
              <a:effectLst>
                <a:outerShdw blurRad="38100" dist="38100" dir="2700000" algn="tl">
                  <a:srgbClr val="C0C0C0"/>
                </a:outerShdw>
              </a:effectLst>
              <a:latin typeface="方正姚体" pitchFamily="2" charset="-122"/>
              <a:ea typeface="方正姚体" pitchFamily="2" charset="-122"/>
            </a:endParaRPr>
          </a:p>
        </p:txBody>
      </p:sp>
      <p:pic>
        <p:nvPicPr>
          <p:cNvPr id="5" name="Picture 8" descr="44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581" y="-239936"/>
            <a:ext cx="143549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6"/>
          <p:cNvSpPr>
            <a:spLocks noChangeArrowheads="1" noChangeShapeType="1" noTextEdit="1"/>
          </p:cNvSpPr>
          <p:nvPr/>
        </p:nvSpPr>
        <p:spPr bwMode="auto">
          <a:xfrm>
            <a:off x="8173293" y="1340768"/>
            <a:ext cx="934498" cy="11080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7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rPr>
              <a:t>B</a:t>
            </a:r>
            <a:endParaRPr lang="zh-CN" altLang="en-US"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endParaRPr>
          </a:p>
        </p:txBody>
      </p:sp>
      <p:sp>
        <p:nvSpPr>
          <p:cNvPr id="8" name="WordArt 6"/>
          <p:cNvSpPr>
            <a:spLocks noChangeArrowheads="1" noChangeShapeType="1" noTextEdit="1"/>
          </p:cNvSpPr>
          <p:nvPr/>
        </p:nvSpPr>
        <p:spPr bwMode="auto">
          <a:xfrm>
            <a:off x="8303998" y="4603154"/>
            <a:ext cx="934498" cy="11080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7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b="1" kern="10" dirty="0" smtClean="0">
                <a:ln w="9525">
                  <a:round/>
                  <a:headEnd/>
                  <a:tailEnd/>
                </a:ln>
                <a:gradFill rotWithShape="0">
                  <a:gsLst>
                    <a:gs pos="0">
                      <a:srgbClr val="FFE701"/>
                    </a:gs>
                    <a:gs pos="100000">
                      <a:srgbClr val="FE3E02"/>
                    </a:gs>
                  </a:gsLst>
                  <a:lin ang="5400000" scaled="1"/>
                </a:gradFill>
                <a:latin typeface="黑体" pitchFamily="49" charset="-122"/>
                <a:ea typeface="黑体" pitchFamily="49" charset="-122"/>
              </a:rPr>
              <a:t>D</a:t>
            </a:r>
            <a:endParaRPr lang="zh-CN" altLang="en-US"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endParaRPr>
          </a:p>
        </p:txBody>
      </p:sp>
    </p:spTree>
    <p:extLst>
      <p:ext uri="{BB962C8B-B14F-4D97-AF65-F5344CB8AC3E}">
        <p14:creationId xmlns:p14="http://schemas.microsoft.com/office/powerpoint/2010/main" val="181837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6050" y="2979995"/>
            <a:ext cx="9809940" cy="190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600"/>
              </a:spcBef>
              <a:buFontTx/>
              <a:buNone/>
            </a:pPr>
            <a:r>
              <a:rPr lang="en-US" altLang="zh-CN" sz="3100" b="1" dirty="0" smtClean="0">
                <a:solidFill>
                  <a:srgbClr val="0000FF"/>
                </a:solidFill>
                <a:latin typeface="黑体" pitchFamily="49" charset="-122"/>
                <a:ea typeface="黑体" pitchFamily="49" charset="-122"/>
              </a:rPr>
              <a:t>4.</a:t>
            </a:r>
            <a:r>
              <a:rPr lang="zh-CN" altLang="en-US" sz="3100" b="1" dirty="0" smtClean="0">
                <a:solidFill>
                  <a:srgbClr val="0000FF"/>
                </a:solidFill>
                <a:latin typeface="黑体" pitchFamily="49" charset="-122"/>
                <a:ea typeface="黑体" pitchFamily="49" charset="-122"/>
              </a:rPr>
              <a:t>中国共产党“工农武装割据”思想包括</a:t>
            </a:r>
            <a:r>
              <a:rPr lang="en-US" altLang="zh-CN" sz="3100" b="1" dirty="0" smtClean="0">
                <a:solidFill>
                  <a:srgbClr val="0000FF"/>
                </a:solidFill>
                <a:latin typeface="黑体" pitchFamily="49" charset="-122"/>
                <a:ea typeface="黑体" pitchFamily="49" charset="-122"/>
              </a:rPr>
              <a:t>(  )</a:t>
            </a:r>
            <a:endParaRPr lang="zh-CN" altLang="en-US" sz="3100" b="1" dirty="0" smtClean="0">
              <a:solidFill>
                <a:srgbClr val="FF0000"/>
              </a:solidFill>
              <a:latin typeface="黑体" pitchFamily="49" charset="-122"/>
              <a:ea typeface="黑体" pitchFamily="49" charset="-122"/>
            </a:endParaRPr>
          </a:p>
          <a:p>
            <a:pPr>
              <a:spcBef>
                <a:spcPts val="600"/>
              </a:spcBef>
              <a:buFontTx/>
              <a:buNone/>
            </a:pPr>
            <a:r>
              <a:rPr lang="zh-CN" altLang="en-US" sz="3100" b="1" dirty="0" smtClean="0">
                <a:solidFill>
                  <a:srgbClr val="0000FF"/>
                </a:solidFill>
                <a:latin typeface="黑体" pitchFamily="49" charset="-122"/>
                <a:ea typeface="黑体" pitchFamily="49" charset="-122"/>
              </a:rPr>
              <a:t> ①武装斗争 ②土地革命 ③工人罢工 ④根据地建设</a:t>
            </a:r>
          </a:p>
          <a:p>
            <a:pPr>
              <a:spcBef>
                <a:spcPts val="600"/>
              </a:spcBef>
              <a:buFontTx/>
              <a:buNone/>
            </a:pPr>
            <a:r>
              <a:rPr lang="en-US" altLang="zh-CN" sz="3100" b="1" dirty="0" smtClean="0">
                <a:solidFill>
                  <a:srgbClr val="0000FF"/>
                </a:solidFill>
                <a:latin typeface="黑体" pitchFamily="49" charset="-122"/>
                <a:ea typeface="黑体" pitchFamily="49" charset="-122"/>
              </a:rPr>
              <a:t>A.①②③  B.②③④   C.①②③   D.①②④</a:t>
            </a:r>
          </a:p>
        </p:txBody>
      </p:sp>
      <p:sp>
        <p:nvSpPr>
          <p:cNvPr id="4" name="Rectangle 2"/>
          <p:cNvSpPr txBox="1">
            <a:spLocks noChangeArrowheads="1"/>
          </p:cNvSpPr>
          <p:nvPr/>
        </p:nvSpPr>
        <p:spPr bwMode="auto">
          <a:xfrm>
            <a:off x="-22109" y="4813643"/>
            <a:ext cx="9742056" cy="16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125000"/>
              </a:lnSpc>
              <a:buFontTx/>
              <a:buNone/>
            </a:pPr>
            <a:r>
              <a:rPr lang="en-US" altLang="zh-CN" sz="3100" b="1" dirty="0" smtClean="0">
                <a:solidFill>
                  <a:srgbClr val="0000FF"/>
                </a:solidFill>
                <a:latin typeface="黑体" pitchFamily="49" charset="-122"/>
                <a:ea typeface="黑体" pitchFamily="49" charset="-122"/>
              </a:rPr>
              <a:t>5.1936</a:t>
            </a:r>
            <a:r>
              <a:rPr lang="zh-CN" altLang="en-US" sz="3100" b="1" dirty="0" smtClean="0">
                <a:solidFill>
                  <a:srgbClr val="0000FF"/>
                </a:solidFill>
                <a:latin typeface="黑体" pitchFamily="49" charset="-122"/>
                <a:ea typeface="黑体" pitchFamily="49" charset="-122"/>
              </a:rPr>
              <a:t>年</a:t>
            </a:r>
            <a:r>
              <a:rPr lang="en-US" altLang="zh-CN" sz="3100" b="1" dirty="0" smtClean="0">
                <a:solidFill>
                  <a:srgbClr val="0000FF"/>
                </a:solidFill>
                <a:latin typeface="黑体" pitchFamily="49" charset="-122"/>
                <a:ea typeface="黑体" pitchFamily="49" charset="-122"/>
              </a:rPr>
              <a:t>10</a:t>
            </a:r>
            <a:r>
              <a:rPr lang="zh-CN" altLang="en-US" sz="3100" b="1" dirty="0" smtClean="0">
                <a:solidFill>
                  <a:srgbClr val="0000FF"/>
                </a:solidFill>
                <a:latin typeface="黑体" pitchFamily="49" charset="-122"/>
                <a:ea typeface="黑体" pitchFamily="49" charset="-122"/>
              </a:rPr>
              <a:t>月，经过长征的红军三大主力会师于</a:t>
            </a:r>
            <a:r>
              <a:rPr lang="en-US" altLang="zh-CN" sz="3100" b="1" dirty="0" smtClean="0">
                <a:solidFill>
                  <a:srgbClr val="0000FF"/>
                </a:solidFill>
                <a:latin typeface="黑体" pitchFamily="49" charset="-122"/>
                <a:ea typeface="黑体" pitchFamily="49" charset="-122"/>
              </a:rPr>
              <a:t>(  )</a:t>
            </a:r>
            <a:endParaRPr lang="zh-CN" altLang="en-US" sz="3100" b="1" dirty="0" smtClean="0">
              <a:solidFill>
                <a:srgbClr val="0000FF"/>
              </a:solidFill>
              <a:latin typeface="黑体" pitchFamily="49" charset="-122"/>
              <a:ea typeface="黑体" pitchFamily="49" charset="-122"/>
            </a:endParaRPr>
          </a:p>
          <a:p>
            <a:pPr>
              <a:lnSpc>
                <a:spcPct val="125000"/>
              </a:lnSpc>
              <a:buFontTx/>
              <a:buNone/>
            </a:pPr>
            <a:r>
              <a:rPr lang="en-US" altLang="zh-CN" sz="3100" b="1" dirty="0" smtClean="0">
                <a:solidFill>
                  <a:srgbClr val="0000FF"/>
                </a:solidFill>
                <a:latin typeface="黑体" pitchFamily="49" charset="-122"/>
                <a:ea typeface="黑体" pitchFamily="49" charset="-122"/>
              </a:rPr>
              <a:t>A.</a:t>
            </a:r>
            <a:r>
              <a:rPr lang="zh-CN" altLang="en-US" sz="3100" b="1" dirty="0" smtClean="0">
                <a:solidFill>
                  <a:srgbClr val="0000FF"/>
                </a:solidFill>
                <a:latin typeface="黑体" pitchFamily="49" charset="-122"/>
                <a:ea typeface="黑体" pitchFamily="49" charset="-122"/>
              </a:rPr>
              <a:t>西康甘孜  </a:t>
            </a:r>
            <a:r>
              <a:rPr lang="en-US" altLang="zh-CN" sz="3100" b="1" dirty="0" smtClean="0">
                <a:solidFill>
                  <a:srgbClr val="0000FF"/>
                </a:solidFill>
                <a:latin typeface="黑体" pitchFamily="49" charset="-122"/>
                <a:ea typeface="黑体" pitchFamily="49" charset="-122"/>
              </a:rPr>
              <a:t>B.</a:t>
            </a:r>
            <a:r>
              <a:rPr lang="zh-CN" altLang="en-US" sz="3100" b="1" dirty="0" smtClean="0">
                <a:solidFill>
                  <a:srgbClr val="0000FF"/>
                </a:solidFill>
                <a:latin typeface="黑体" pitchFamily="49" charset="-122"/>
                <a:ea typeface="黑体" pitchFamily="49" charset="-122"/>
              </a:rPr>
              <a:t>陕北延安   </a:t>
            </a:r>
            <a:r>
              <a:rPr lang="en-US" altLang="zh-CN" sz="3100" b="1" dirty="0" smtClean="0">
                <a:solidFill>
                  <a:srgbClr val="0000FF"/>
                </a:solidFill>
                <a:latin typeface="黑体" pitchFamily="49" charset="-122"/>
                <a:ea typeface="黑体" pitchFamily="49" charset="-122"/>
              </a:rPr>
              <a:t>C.</a:t>
            </a:r>
            <a:r>
              <a:rPr lang="zh-CN" altLang="en-US" sz="3100" b="1" dirty="0" smtClean="0">
                <a:solidFill>
                  <a:srgbClr val="0000FF"/>
                </a:solidFill>
                <a:latin typeface="黑体" pitchFamily="49" charset="-122"/>
                <a:ea typeface="黑体" pitchFamily="49" charset="-122"/>
              </a:rPr>
              <a:t>陕北吴起镇 </a:t>
            </a:r>
            <a:r>
              <a:rPr lang="en-US" altLang="zh-CN" sz="3100" b="1" dirty="0" smtClean="0">
                <a:solidFill>
                  <a:srgbClr val="0000FF"/>
                </a:solidFill>
                <a:latin typeface="黑体" pitchFamily="49" charset="-122"/>
                <a:ea typeface="黑体" pitchFamily="49" charset="-122"/>
              </a:rPr>
              <a:t>D.</a:t>
            </a:r>
            <a:r>
              <a:rPr lang="zh-CN" altLang="en-US" sz="3100" b="1" dirty="0" smtClean="0">
                <a:solidFill>
                  <a:srgbClr val="0000FF"/>
                </a:solidFill>
                <a:latin typeface="黑体" pitchFamily="49" charset="-122"/>
                <a:ea typeface="黑体" pitchFamily="49" charset="-122"/>
              </a:rPr>
              <a:t>甘肃会宁</a:t>
            </a:r>
            <a:endParaRPr lang="zh-CN" altLang="en-US" sz="3100" b="1" dirty="0">
              <a:solidFill>
                <a:srgbClr val="0000FF"/>
              </a:solidFill>
              <a:latin typeface="黑体" pitchFamily="49" charset="-122"/>
              <a:ea typeface="黑体" pitchFamily="49" charset="-122"/>
            </a:endParaRPr>
          </a:p>
        </p:txBody>
      </p:sp>
      <p:sp>
        <p:nvSpPr>
          <p:cNvPr id="6" name="Text Box 3"/>
          <p:cNvSpPr txBox="1">
            <a:spLocks noChangeArrowheads="1"/>
          </p:cNvSpPr>
          <p:nvPr/>
        </p:nvSpPr>
        <p:spPr bwMode="auto">
          <a:xfrm>
            <a:off x="4960" y="269653"/>
            <a:ext cx="968791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ts val="600"/>
              </a:spcBef>
              <a:spcAft>
                <a:spcPct val="0"/>
              </a:spcAft>
            </a:pPr>
            <a:r>
              <a:rPr kumimoji="1" lang="en-US" altLang="zh-CN" sz="3000" b="1" dirty="0">
                <a:solidFill>
                  <a:srgbClr val="0000FF"/>
                </a:solidFill>
                <a:latin typeface="黑体" pitchFamily="49" charset="-122"/>
                <a:ea typeface="黑体" pitchFamily="49" charset="-122"/>
              </a:rPr>
              <a:t>3.</a:t>
            </a:r>
            <a:r>
              <a:rPr kumimoji="1" lang="zh-CN" altLang="en-US" sz="3000" b="1" dirty="0">
                <a:solidFill>
                  <a:srgbClr val="0000FF"/>
                </a:solidFill>
                <a:latin typeface="黑体" pitchFamily="49" charset="-122"/>
                <a:ea typeface="黑体" pitchFamily="49" charset="-122"/>
              </a:rPr>
              <a:t>针对党内“红旗到底打得多久”的疑问，毛泽东撰写</a:t>
            </a:r>
            <a:r>
              <a:rPr kumimoji="1" lang="en-US" altLang="zh-CN" sz="3000" b="1" dirty="0">
                <a:solidFill>
                  <a:srgbClr val="0000FF"/>
                </a:solidFill>
                <a:latin typeface="黑体" pitchFamily="49" charset="-122"/>
                <a:ea typeface="黑体" pitchFamily="49" charset="-122"/>
              </a:rPr>
              <a:t>《</a:t>
            </a:r>
            <a:r>
              <a:rPr kumimoji="1" lang="zh-CN" altLang="en-US" sz="3000" b="1" dirty="0">
                <a:solidFill>
                  <a:srgbClr val="0000FF"/>
                </a:solidFill>
                <a:latin typeface="黑体" pitchFamily="49" charset="-122"/>
                <a:ea typeface="黑体" pitchFamily="49" charset="-122"/>
              </a:rPr>
              <a:t>中国的红色政权为什么能够存在</a:t>
            </a:r>
            <a:r>
              <a:rPr kumimoji="1" lang="en-US" altLang="zh-CN" sz="3000" b="1" dirty="0">
                <a:solidFill>
                  <a:srgbClr val="0000FF"/>
                </a:solidFill>
                <a:latin typeface="黑体" pitchFamily="49" charset="-122"/>
                <a:ea typeface="黑体" pitchFamily="49" charset="-122"/>
              </a:rPr>
              <a:t>》</a:t>
            </a:r>
            <a:r>
              <a:rPr kumimoji="1" lang="zh-CN" altLang="en-US" sz="3000" b="1" dirty="0">
                <a:solidFill>
                  <a:srgbClr val="0000FF"/>
                </a:solidFill>
                <a:latin typeface="黑体" pitchFamily="49" charset="-122"/>
                <a:ea typeface="黑体" pitchFamily="49" charset="-122"/>
              </a:rPr>
              <a:t>等著述，作出了肯定的回答。毛泽东所说的红色政权，最先建立的是（  </a:t>
            </a:r>
            <a:r>
              <a:rPr kumimoji="1" lang="zh-CN" altLang="en-US" sz="3000" b="1" dirty="0" smtClean="0">
                <a:solidFill>
                  <a:srgbClr val="0000FF"/>
                </a:solidFill>
                <a:latin typeface="黑体" pitchFamily="49" charset="-122"/>
                <a:ea typeface="黑体" pitchFamily="49" charset="-122"/>
              </a:rPr>
              <a:t>）</a:t>
            </a:r>
            <a:endParaRPr kumimoji="1" lang="en-US" altLang="zh-CN" sz="3000" b="1" dirty="0">
              <a:solidFill>
                <a:srgbClr val="0000FF"/>
              </a:solidFill>
              <a:latin typeface="黑体" pitchFamily="49" charset="-122"/>
              <a:ea typeface="黑体" pitchFamily="49" charset="-122"/>
            </a:endParaRPr>
          </a:p>
          <a:p>
            <a:pPr fontAlgn="base">
              <a:spcBef>
                <a:spcPts val="600"/>
              </a:spcBef>
              <a:spcAft>
                <a:spcPct val="0"/>
              </a:spcAft>
            </a:pPr>
            <a:r>
              <a:rPr kumimoji="1" lang="en-US" altLang="zh-CN" sz="3000" b="1" dirty="0">
                <a:solidFill>
                  <a:srgbClr val="0000FF"/>
                </a:solidFill>
                <a:latin typeface="黑体" pitchFamily="49" charset="-122"/>
                <a:ea typeface="黑体" pitchFamily="49" charset="-122"/>
              </a:rPr>
              <a:t>A</a:t>
            </a:r>
            <a:r>
              <a:rPr kumimoji="1" lang="zh-CN" altLang="en-US" sz="3000" b="1" dirty="0">
                <a:solidFill>
                  <a:srgbClr val="0000FF"/>
                </a:solidFill>
                <a:latin typeface="黑体" pitchFamily="49" charset="-122"/>
                <a:ea typeface="黑体" pitchFamily="49" charset="-122"/>
              </a:rPr>
              <a:t>．中央革命根据地     </a:t>
            </a:r>
            <a:r>
              <a:rPr kumimoji="1" lang="en-US" altLang="zh-CN" sz="3000" b="1" dirty="0">
                <a:solidFill>
                  <a:srgbClr val="0000FF"/>
                </a:solidFill>
                <a:latin typeface="黑体" pitchFamily="49" charset="-122"/>
                <a:ea typeface="黑体" pitchFamily="49" charset="-122"/>
              </a:rPr>
              <a:t>B</a:t>
            </a:r>
            <a:r>
              <a:rPr kumimoji="1" lang="zh-CN" altLang="en-US" sz="3000" b="1" dirty="0">
                <a:solidFill>
                  <a:srgbClr val="0000FF"/>
                </a:solidFill>
                <a:latin typeface="黑体" pitchFamily="49" charset="-122"/>
                <a:ea typeface="黑体" pitchFamily="49" charset="-122"/>
              </a:rPr>
              <a:t>．井冈山革命根据地</a:t>
            </a:r>
          </a:p>
          <a:p>
            <a:pPr fontAlgn="base">
              <a:spcBef>
                <a:spcPts val="600"/>
              </a:spcBef>
              <a:spcAft>
                <a:spcPct val="0"/>
              </a:spcAft>
            </a:pPr>
            <a:r>
              <a:rPr kumimoji="1" lang="en-US" altLang="zh-CN" sz="3000" b="1" dirty="0">
                <a:solidFill>
                  <a:srgbClr val="0000FF"/>
                </a:solidFill>
                <a:latin typeface="黑体" pitchFamily="49" charset="-122"/>
                <a:ea typeface="黑体" pitchFamily="49" charset="-122"/>
              </a:rPr>
              <a:t>C</a:t>
            </a:r>
            <a:r>
              <a:rPr kumimoji="1" lang="zh-CN" altLang="en-US" sz="3000" b="1" dirty="0">
                <a:solidFill>
                  <a:srgbClr val="0000FF"/>
                </a:solidFill>
                <a:latin typeface="黑体" pitchFamily="49" charset="-122"/>
                <a:ea typeface="黑体" pitchFamily="49" charset="-122"/>
              </a:rPr>
              <a:t>．川陕革命根据地     </a:t>
            </a:r>
            <a:r>
              <a:rPr kumimoji="1" lang="en-US" altLang="zh-CN" sz="3000" b="1" dirty="0">
                <a:solidFill>
                  <a:srgbClr val="0000FF"/>
                </a:solidFill>
                <a:latin typeface="黑体" pitchFamily="49" charset="-122"/>
                <a:ea typeface="黑体" pitchFamily="49" charset="-122"/>
              </a:rPr>
              <a:t>D</a:t>
            </a:r>
            <a:r>
              <a:rPr kumimoji="1" lang="zh-CN" altLang="en-US" sz="3000" b="1" dirty="0">
                <a:solidFill>
                  <a:srgbClr val="0000FF"/>
                </a:solidFill>
                <a:latin typeface="黑体" pitchFamily="49" charset="-122"/>
                <a:ea typeface="黑体" pitchFamily="49" charset="-122"/>
              </a:rPr>
              <a:t>．川陕甘革命根据地</a:t>
            </a:r>
          </a:p>
        </p:txBody>
      </p:sp>
      <p:sp>
        <p:nvSpPr>
          <p:cNvPr id="7" name="WordArt 6"/>
          <p:cNvSpPr>
            <a:spLocks noChangeArrowheads="1" noChangeShapeType="1" noTextEdit="1"/>
          </p:cNvSpPr>
          <p:nvPr/>
        </p:nvSpPr>
        <p:spPr bwMode="auto">
          <a:xfrm>
            <a:off x="8535751" y="1277303"/>
            <a:ext cx="934498" cy="11080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7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b="1" kern="10" dirty="0" smtClean="0">
                <a:ln w="9525">
                  <a:round/>
                  <a:headEnd/>
                  <a:tailEnd/>
                </a:ln>
                <a:gradFill rotWithShape="0">
                  <a:gsLst>
                    <a:gs pos="0">
                      <a:srgbClr val="FFE701"/>
                    </a:gs>
                    <a:gs pos="100000">
                      <a:srgbClr val="FE3E02"/>
                    </a:gs>
                  </a:gsLst>
                  <a:lin ang="5400000" scaled="1"/>
                </a:gradFill>
                <a:latin typeface="黑体" pitchFamily="49" charset="-122"/>
                <a:ea typeface="黑体" pitchFamily="49" charset="-122"/>
              </a:rPr>
              <a:t>B</a:t>
            </a:r>
            <a:endParaRPr lang="zh-CN" altLang="en-US"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endParaRPr>
          </a:p>
        </p:txBody>
      </p:sp>
      <p:sp>
        <p:nvSpPr>
          <p:cNvPr id="8" name="WordArt 6"/>
          <p:cNvSpPr>
            <a:spLocks noChangeArrowheads="1" noChangeShapeType="1" noTextEdit="1"/>
          </p:cNvSpPr>
          <p:nvPr/>
        </p:nvSpPr>
        <p:spPr bwMode="auto">
          <a:xfrm>
            <a:off x="8201384" y="2824198"/>
            <a:ext cx="934498" cy="11080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7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b="1" kern="10" dirty="0" smtClean="0">
                <a:ln w="9525">
                  <a:round/>
                  <a:headEnd/>
                  <a:tailEnd/>
                </a:ln>
                <a:gradFill rotWithShape="0">
                  <a:gsLst>
                    <a:gs pos="0">
                      <a:srgbClr val="FFE701"/>
                    </a:gs>
                    <a:gs pos="100000">
                      <a:srgbClr val="FE3E02"/>
                    </a:gs>
                  </a:gsLst>
                  <a:lin ang="5400000" scaled="1"/>
                </a:gradFill>
                <a:latin typeface="黑体" pitchFamily="49" charset="-122"/>
                <a:ea typeface="黑体" pitchFamily="49" charset="-122"/>
              </a:rPr>
              <a:t>D</a:t>
            </a:r>
            <a:endParaRPr lang="zh-CN" altLang="en-US"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endParaRPr>
          </a:p>
        </p:txBody>
      </p:sp>
      <p:sp>
        <p:nvSpPr>
          <p:cNvPr id="9" name="WordArt 6"/>
          <p:cNvSpPr>
            <a:spLocks noChangeArrowheads="1" noChangeShapeType="1" noTextEdit="1"/>
          </p:cNvSpPr>
          <p:nvPr/>
        </p:nvSpPr>
        <p:spPr bwMode="auto">
          <a:xfrm>
            <a:off x="8819392" y="4813643"/>
            <a:ext cx="934498" cy="11080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7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b="1" kern="10" dirty="0" smtClean="0">
                <a:ln w="9525">
                  <a:round/>
                  <a:headEnd/>
                  <a:tailEnd/>
                </a:ln>
                <a:gradFill rotWithShape="0">
                  <a:gsLst>
                    <a:gs pos="0">
                      <a:srgbClr val="FFE701"/>
                    </a:gs>
                    <a:gs pos="100000">
                      <a:srgbClr val="FE3E02"/>
                    </a:gs>
                  </a:gsLst>
                  <a:lin ang="5400000" scaled="1"/>
                </a:gradFill>
                <a:latin typeface="黑体" pitchFamily="49" charset="-122"/>
                <a:ea typeface="黑体" pitchFamily="49" charset="-122"/>
              </a:rPr>
              <a:t>D</a:t>
            </a:r>
            <a:endParaRPr lang="zh-CN" altLang="en-US"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endParaRPr>
          </a:p>
        </p:txBody>
      </p:sp>
    </p:spTree>
    <p:extLst>
      <p:ext uri="{BB962C8B-B14F-4D97-AF65-F5344CB8AC3E}">
        <p14:creationId xmlns:p14="http://schemas.microsoft.com/office/powerpoint/2010/main" val="390960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8397" y="116632"/>
            <a:ext cx="9613453" cy="34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95000"/>
              </a:lnSpc>
              <a:buFontTx/>
              <a:buNone/>
            </a:pPr>
            <a:r>
              <a:rPr lang="en-US" altLang="zh-CN" b="1" dirty="0" smtClean="0">
                <a:solidFill>
                  <a:srgbClr val="0000FF"/>
                </a:solidFill>
                <a:latin typeface="黑体" pitchFamily="49" charset="-122"/>
                <a:ea typeface="黑体" pitchFamily="49" charset="-122"/>
              </a:rPr>
              <a:t>6.</a:t>
            </a:r>
            <a:r>
              <a:rPr lang="zh-CN" altLang="en-US" b="1" dirty="0" smtClean="0">
                <a:solidFill>
                  <a:srgbClr val="0000FF"/>
                </a:solidFill>
                <a:latin typeface="黑体" pitchFamily="49" charset="-122"/>
                <a:ea typeface="黑体" pitchFamily="49" charset="-122"/>
              </a:rPr>
              <a:t>遵义会议“是中国党（共产党）内最有历史意义的转变”，是指</a:t>
            </a:r>
            <a:r>
              <a:rPr lang="en-US" altLang="zh-CN" b="1" dirty="0" smtClean="0">
                <a:solidFill>
                  <a:srgbClr val="0000FF"/>
                </a:solidFill>
                <a:latin typeface="黑体" pitchFamily="49" charset="-122"/>
                <a:ea typeface="黑体" pitchFamily="49" charset="-122"/>
              </a:rPr>
              <a:t>(  )</a:t>
            </a:r>
            <a:endParaRPr lang="zh-CN" altLang="en-US" b="1" dirty="0" smtClean="0">
              <a:solidFill>
                <a:srgbClr val="0000FF"/>
              </a:solidFill>
              <a:latin typeface="黑体" pitchFamily="49" charset="-122"/>
              <a:ea typeface="黑体" pitchFamily="49" charset="-122"/>
            </a:endParaRPr>
          </a:p>
          <a:p>
            <a:pPr>
              <a:lnSpc>
                <a:spcPct val="95000"/>
              </a:lnSpc>
              <a:buFontTx/>
              <a:buNone/>
            </a:pPr>
            <a:r>
              <a:rPr lang="en-US" altLang="zh-CN" b="1" dirty="0" smtClean="0">
                <a:solidFill>
                  <a:srgbClr val="0000FF"/>
                </a:solidFill>
                <a:latin typeface="黑体" pitchFamily="49" charset="-122"/>
                <a:ea typeface="黑体" pitchFamily="49" charset="-122"/>
              </a:rPr>
              <a:t>A.</a:t>
            </a:r>
            <a:r>
              <a:rPr lang="zh-CN" altLang="en-US" b="1" dirty="0" smtClean="0">
                <a:solidFill>
                  <a:srgbClr val="0000FF"/>
                </a:solidFill>
                <a:latin typeface="黑体" pitchFamily="49" charset="-122"/>
                <a:ea typeface="黑体" pitchFamily="49" charset="-122"/>
              </a:rPr>
              <a:t>纠正了博古等人的“左”倾错误</a:t>
            </a:r>
          </a:p>
          <a:p>
            <a:pPr>
              <a:lnSpc>
                <a:spcPct val="95000"/>
              </a:lnSpc>
              <a:buFontTx/>
              <a:buNone/>
            </a:pPr>
            <a:r>
              <a:rPr lang="en-US" altLang="zh-CN" b="1" dirty="0" smtClean="0">
                <a:solidFill>
                  <a:srgbClr val="0000FF"/>
                </a:solidFill>
                <a:latin typeface="黑体" pitchFamily="49" charset="-122"/>
                <a:ea typeface="黑体" pitchFamily="49" charset="-122"/>
              </a:rPr>
              <a:t>B.</a:t>
            </a:r>
            <a:r>
              <a:rPr lang="zh-CN" altLang="en-US" b="1" dirty="0" smtClean="0">
                <a:solidFill>
                  <a:srgbClr val="0000FF"/>
                </a:solidFill>
                <a:latin typeface="黑体" pitchFamily="49" charset="-122"/>
                <a:ea typeface="黑体" pitchFamily="49" charset="-122"/>
              </a:rPr>
              <a:t>肯定了毛泽东的正确军事主张</a:t>
            </a:r>
          </a:p>
          <a:p>
            <a:pPr>
              <a:lnSpc>
                <a:spcPct val="95000"/>
              </a:lnSpc>
              <a:buFontTx/>
              <a:buNone/>
            </a:pPr>
            <a:r>
              <a:rPr lang="en-US" altLang="zh-CN" b="1" dirty="0" smtClean="0">
                <a:solidFill>
                  <a:srgbClr val="0000FF"/>
                </a:solidFill>
                <a:latin typeface="黑体" pitchFamily="49" charset="-122"/>
                <a:ea typeface="黑体" pitchFamily="49" charset="-122"/>
              </a:rPr>
              <a:t>C.</a:t>
            </a:r>
            <a:r>
              <a:rPr lang="zh-CN" altLang="en-US" b="1" dirty="0" smtClean="0">
                <a:solidFill>
                  <a:srgbClr val="0000FF"/>
                </a:solidFill>
                <a:latin typeface="黑体" pitchFamily="49" charset="-122"/>
                <a:ea typeface="黑体" pitchFamily="49" charset="-122"/>
              </a:rPr>
              <a:t>取消了博古等人的军事最高领导权</a:t>
            </a:r>
          </a:p>
          <a:p>
            <a:pPr>
              <a:lnSpc>
                <a:spcPct val="95000"/>
              </a:lnSpc>
              <a:buFontTx/>
              <a:buNone/>
            </a:pPr>
            <a:r>
              <a:rPr lang="en-US" altLang="zh-CN" b="1" dirty="0" smtClean="0">
                <a:solidFill>
                  <a:srgbClr val="0000FF"/>
                </a:solidFill>
                <a:latin typeface="黑体" pitchFamily="49" charset="-122"/>
                <a:ea typeface="黑体" pitchFamily="49" charset="-122"/>
              </a:rPr>
              <a:t>D.</a:t>
            </a:r>
            <a:r>
              <a:rPr lang="zh-CN" altLang="en-US" b="1" dirty="0" smtClean="0">
                <a:solidFill>
                  <a:srgbClr val="0000FF"/>
                </a:solidFill>
                <a:latin typeface="黑体" pitchFamily="49" charset="-122"/>
                <a:ea typeface="黑体" pitchFamily="49" charset="-122"/>
              </a:rPr>
              <a:t>确立了以毛泽东为核心的新党中央的领导</a:t>
            </a:r>
            <a:endParaRPr lang="zh-CN" altLang="en-US" b="1" dirty="0">
              <a:solidFill>
                <a:srgbClr val="0000FF"/>
              </a:solidFill>
              <a:latin typeface="黑体" pitchFamily="49" charset="-122"/>
              <a:ea typeface="黑体" pitchFamily="49" charset="-122"/>
            </a:endParaRPr>
          </a:p>
        </p:txBody>
      </p:sp>
      <p:sp>
        <p:nvSpPr>
          <p:cNvPr id="6" name="Rectangle 2"/>
          <p:cNvSpPr txBox="1">
            <a:spLocks noChangeArrowheads="1"/>
          </p:cNvSpPr>
          <p:nvPr/>
        </p:nvSpPr>
        <p:spPr bwMode="auto">
          <a:xfrm>
            <a:off x="108397" y="3572545"/>
            <a:ext cx="950505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Wingdings" pitchFamily="2" charset="2"/>
              <a:buChar char="v"/>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buFontTx/>
              <a:buNone/>
            </a:pPr>
            <a:r>
              <a:rPr lang="en-US" altLang="zh-CN" b="1" dirty="0" smtClean="0">
                <a:solidFill>
                  <a:srgbClr val="0000FF"/>
                </a:solidFill>
                <a:latin typeface="黑体" pitchFamily="49" charset="-122"/>
                <a:ea typeface="黑体" pitchFamily="49" charset="-122"/>
              </a:rPr>
              <a:t>7.</a:t>
            </a:r>
            <a:r>
              <a:rPr lang="zh-CN" altLang="en-US" b="1" dirty="0" smtClean="0">
                <a:solidFill>
                  <a:srgbClr val="0000FF"/>
                </a:solidFill>
                <a:latin typeface="黑体" pitchFamily="49" charset="-122"/>
                <a:ea typeface="黑体" pitchFamily="49" charset="-122"/>
              </a:rPr>
              <a:t>国共十年对峙时期，共产党得到农民衷心拥护的主要原因是</a:t>
            </a:r>
            <a:r>
              <a:rPr lang="en-US" altLang="zh-CN" b="1" dirty="0" smtClean="0">
                <a:solidFill>
                  <a:srgbClr val="0000FF"/>
                </a:solidFill>
                <a:latin typeface="黑体" pitchFamily="49" charset="-122"/>
                <a:ea typeface="黑体" pitchFamily="49" charset="-122"/>
              </a:rPr>
              <a:t>(  )</a:t>
            </a:r>
            <a:endParaRPr lang="zh-CN" altLang="en-US" b="1" dirty="0" smtClean="0">
              <a:solidFill>
                <a:srgbClr val="0000FF"/>
              </a:solidFill>
              <a:latin typeface="黑体" pitchFamily="49" charset="-122"/>
              <a:ea typeface="黑体" pitchFamily="49" charset="-122"/>
            </a:endParaRPr>
          </a:p>
          <a:p>
            <a:pPr>
              <a:lnSpc>
                <a:spcPct val="125000"/>
              </a:lnSpc>
              <a:buNone/>
            </a:pPr>
            <a:r>
              <a:rPr lang="en-US" altLang="zh-CN" b="1" dirty="0" smtClean="0">
                <a:solidFill>
                  <a:srgbClr val="0000FF"/>
                </a:solidFill>
                <a:latin typeface="黑体" pitchFamily="49" charset="-122"/>
                <a:ea typeface="黑体" pitchFamily="49" charset="-122"/>
              </a:rPr>
              <a:t>A.</a:t>
            </a:r>
            <a:r>
              <a:rPr lang="zh-CN" altLang="en-US" b="1" dirty="0" smtClean="0">
                <a:solidFill>
                  <a:srgbClr val="0000FF"/>
                </a:solidFill>
                <a:latin typeface="黑体" pitchFamily="49" charset="-122"/>
                <a:ea typeface="黑体" pitchFamily="49" charset="-122"/>
              </a:rPr>
              <a:t>工作重点转移到农村     </a:t>
            </a:r>
            <a:r>
              <a:rPr lang="en-US" altLang="zh-CN" b="1" dirty="0" smtClean="0">
                <a:solidFill>
                  <a:srgbClr val="0000FF"/>
                </a:solidFill>
                <a:latin typeface="黑体" pitchFamily="49" charset="-122"/>
                <a:ea typeface="黑体" pitchFamily="49" charset="-122"/>
              </a:rPr>
              <a:t>B.</a:t>
            </a:r>
            <a:r>
              <a:rPr lang="zh-CN" altLang="en-US" b="1" dirty="0">
                <a:solidFill>
                  <a:srgbClr val="0000FF"/>
                </a:solidFill>
                <a:latin typeface="黑体" pitchFamily="49" charset="-122"/>
                <a:ea typeface="黑体" pitchFamily="49" charset="-122"/>
              </a:rPr>
              <a:t>在农村进行土地革命</a:t>
            </a:r>
          </a:p>
          <a:p>
            <a:pPr>
              <a:lnSpc>
                <a:spcPct val="125000"/>
              </a:lnSpc>
              <a:buNone/>
            </a:pPr>
            <a:r>
              <a:rPr lang="en-US" altLang="zh-CN" b="1" dirty="0" smtClean="0">
                <a:solidFill>
                  <a:srgbClr val="0000FF"/>
                </a:solidFill>
                <a:latin typeface="黑体" pitchFamily="49" charset="-122"/>
                <a:ea typeface="黑体" pitchFamily="49" charset="-122"/>
              </a:rPr>
              <a:t>C.</a:t>
            </a:r>
            <a:r>
              <a:rPr lang="zh-CN" altLang="en-US" b="1" dirty="0" smtClean="0">
                <a:solidFill>
                  <a:srgbClr val="0000FF"/>
                </a:solidFill>
                <a:latin typeface="黑体" pitchFamily="49" charset="-122"/>
                <a:ea typeface="黑体" pitchFamily="49" charset="-122"/>
              </a:rPr>
              <a:t>建立工农苏维埃政权     </a:t>
            </a:r>
            <a:r>
              <a:rPr lang="en-US" altLang="zh-CN" b="1" dirty="0" smtClean="0">
                <a:solidFill>
                  <a:srgbClr val="0000FF"/>
                </a:solidFill>
                <a:latin typeface="黑体" pitchFamily="49" charset="-122"/>
                <a:ea typeface="黑体" pitchFamily="49" charset="-122"/>
              </a:rPr>
              <a:t>D.</a:t>
            </a:r>
            <a:r>
              <a:rPr lang="zh-CN" altLang="en-US" b="1" dirty="0">
                <a:solidFill>
                  <a:srgbClr val="0000FF"/>
                </a:solidFill>
                <a:latin typeface="黑体" pitchFamily="49" charset="-122"/>
                <a:ea typeface="黑体" pitchFamily="49" charset="-122"/>
              </a:rPr>
              <a:t>大力发展农业</a:t>
            </a:r>
            <a:r>
              <a:rPr lang="zh-CN" altLang="en-US" b="1" dirty="0" smtClean="0">
                <a:solidFill>
                  <a:srgbClr val="0000FF"/>
                </a:solidFill>
                <a:latin typeface="黑体" pitchFamily="49" charset="-122"/>
                <a:ea typeface="黑体" pitchFamily="49" charset="-122"/>
              </a:rPr>
              <a:t>生产</a:t>
            </a:r>
            <a:endParaRPr lang="zh-CN" altLang="en-US" b="1" dirty="0">
              <a:solidFill>
                <a:srgbClr val="0000FF"/>
              </a:solidFill>
              <a:latin typeface="黑体" pitchFamily="49" charset="-122"/>
              <a:ea typeface="黑体" pitchFamily="49" charset="-122"/>
            </a:endParaRPr>
          </a:p>
        </p:txBody>
      </p:sp>
      <p:sp>
        <p:nvSpPr>
          <p:cNvPr id="7" name="WordArt 6"/>
          <p:cNvSpPr>
            <a:spLocks noChangeArrowheads="1" noChangeShapeType="1" noTextEdit="1"/>
          </p:cNvSpPr>
          <p:nvPr/>
        </p:nvSpPr>
        <p:spPr bwMode="auto">
          <a:xfrm>
            <a:off x="7669237" y="1052736"/>
            <a:ext cx="934498" cy="11080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7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b="1" kern="10" dirty="0" smtClean="0">
                <a:ln w="9525">
                  <a:round/>
                  <a:headEnd/>
                  <a:tailEnd/>
                </a:ln>
                <a:gradFill rotWithShape="0">
                  <a:gsLst>
                    <a:gs pos="0">
                      <a:srgbClr val="FFE701"/>
                    </a:gs>
                    <a:gs pos="100000">
                      <a:srgbClr val="FE3E02"/>
                    </a:gs>
                  </a:gsLst>
                  <a:lin ang="5400000" scaled="1"/>
                </a:gradFill>
                <a:latin typeface="黑体" pitchFamily="49" charset="-122"/>
                <a:ea typeface="黑体" pitchFamily="49" charset="-122"/>
              </a:rPr>
              <a:t>D</a:t>
            </a:r>
            <a:endParaRPr lang="zh-CN" altLang="en-US"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endParaRPr>
          </a:p>
        </p:txBody>
      </p:sp>
      <p:sp>
        <p:nvSpPr>
          <p:cNvPr id="8" name="WordArt 6"/>
          <p:cNvSpPr>
            <a:spLocks noChangeArrowheads="1" noChangeShapeType="1" noTextEdit="1"/>
          </p:cNvSpPr>
          <p:nvPr/>
        </p:nvSpPr>
        <p:spPr bwMode="auto">
          <a:xfrm>
            <a:off x="4140845" y="3957587"/>
            <a:ext cx="934498" cy="11080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7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b="1" kern="10" dirty="0" smtClean="0">
                <a:ln w="9525">
                  <a:round/>
                  <a:headEnd/>
                  <a:tailEnd/>
                </a:ln>
                <a:gradFill rotWithShape="0">
                  <a:gsLst>
                    <a:gs pos="0">
                      <a:srgbClr val="FFE701"/>
                    </a:gs>
                    <a:gs pos="100000">
                      <a:srgbClr val="FE3E02"/>
                    </a:gs>
                  </a:gsLst>
                  <a:lin ang="5400000" scaled="1"/>
                </a:gradFill>
                <a:latin typeface="黑体" pitchFamily="49" charset="-122"/>
                <a:ea typeface="黑体" pitchFamily="49" charset="-122"/>
              </a:rPr>
              <a:t>B</a:t>
            </a:r>
            <a:endParaRPr lang="zh-CN" altLang="en-US"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endParaRPr>
          </a:p>
        </p:txBody>
      </p:sp>
    </p:spTree>
    <p:extLst>
      <p:ext uri="{BB962C8B-B14F-4D97-AF65-F5344CB8AC3E}">
        <p14:creationId xmlns:p14="http://schemas.microsoft.com/office/powerpoint/2010/main" val="398934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透明卷轴"/>
          <p:cNvPicPr>
            <a:picLocks noChangeAspect="1" noChangeArrowheads="1"/>
          </p:cNvPicPr>
          <p:nvPr/>
        </p:nvPicPr>
        <p:blipFill rotWithShape="1">
          <a:blip r:embed="rId2" cstate="print"/>
          <a:srcRect l="15050" r="6234"/>
          <a:stretch/>
        </p:blipFill>
        <p:spPr bwMode="auto">
          <a:xfrm>
            <a:off x="-19155" y="-79405"/>
            <a:ext cx="9793088" cy="885683"/>
          </a:xfrm>
          <a:prstGeom prst="rect">
            <a:avLst/>
          </a:prstGeom>
          <a:noFill/>
          <a:ln w="9525">
            <a:noFill/>
            <a:miter lim="800000"/>
            <a:headEnd/>
            <a:tailEnd/>
          </a:ln>
        </p:spPr>
      </p:pic>
      <p:pic>
        <p:nvPicPr>
          <p:cNvPr id="12" name="Picture 6" descr="透明卷轴"/>
          <p:cNvPicPr>
            <a:picLocks noChangeAspect="1" noChangeArrowheads="1"/>
          </p:cNvPicPr>
          <p:nvPr/>
        </p:nvPicPr>
        <p:blipFill rotWithShape="1">
          <a:blip r:embed="rId2" cstate="print"/>
          <a:srcRect l="15050" r="16113"/>
          <a:stretch/>
        </p:blipFill>
        <p:spPr bwMode="auto">
          <a:xfrm>
            <a:off x="-1" y="5229200"/>
            <a:ext cx="9773934" cy="1636296"/>
          </a:xfrm>
          <a:prstGeom prst="rect">
            <a:avLst/>
          </a:prstGeom>
          <a:noFill/>
          <a:ln w="9525">
            <a:noFill/>
            <a:miter lim="800000"/>
            <a:headEnd/>
            <a:tailEnd/>
          </a:ln>
        </p:spPr>
      </p:pic>
      <p:sp>
        <p:nvSpPr>
          <p:cNvPr id="6146" name="Rectangle 4"/>
          <p:cNvSpPr>
            <a:spLocks noChangeArrowheads="1"/>
          </p:cNvSpPr>
          <p:nvPr/>
        </p:nvSpPr>
        <p:spPr bwMode="auto">
          <a:xfrm>
            <a:off x="0" y="620688"/>
            <a:ext cx="9721850" cy="4752528"/>
          </a:xfrm>
          <a:prstGeom prst="rect">
            <a:avLst/>
          </a:prstGeom>
          <a:blipFill dpi="0" rotWithShape="1">
            <a:blip r:embed="rId3"/>
            <a:srcRect/>
            <a:stretch>
              <a:fillRect/>
            </a:stretch>
          </a:blipFill>
          <a:ln w="9525">
            <a:solidFill>
              <a:schemeClr val="tx1"/>
            </a:solidFill>
            <a:miter lim="800000"/>
            <a:headEnd/>
            <a:tailEnd/>
          </a:ln>
        </p:spPr>
        <p:txBody>
          <a:bodyPr wrap="none" anchor="ctr"/>
          <a:lstStyle/>
          <a:p>
            <a:endParaRPr lang="zh-CN" altLang="en-US" sz="2400" u="none">
              <a:latin typeface="Times New Roman" pitchFamily="18" charset="0"/>
              <a:ea typeface="华文新魏" pitchFamily="2" charset="-122"/>
            </a:endParaRPr>
          </a:p>
        </p:txBody>
      </p:sp>
      <p:sp>
        <p:nvSpPr>
          <p:cNvPr id="6147" name="Line 5"/>
          <p:cNvSpPr>
            <a:spLocks noChangeShapeType="1"/>
          </p:cNvSpPr>
          <p:nvPr/>
        </p:nvSpPr>
        <p:spPr bwMode="auto">
          <a:xfrm>
            <a:off x="0" y="4221163"/>
            <a:ext cx="9721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48" name="Rectangle 6"/>
          <p:cNvSpPr>
            <a:spLocks noChangeArrowheads="1"/>
          </p:cNvSpPr>
          <p:nvPr/>
        </p:nvSpPr>
        <p:spPr bwMode="auto">
          <a:xfrm>
            <a:off x="722564" y="1844824"/>
            <a:ext cx="7295995" cy="1152525"/>
          </a:xfrm>
          <a:prstGeom prst="rect">
            <a:avLst/>
          </a:prstGeom>
          <a:solidFill>
            <a:schemeClr val="hlink">
              <a:alpha val="0"/>
            </a:schemeClr>
          </a:solidFill>
          <a:ln w="9525">
            <a:noFill/>
            <a:miter lim="800000"/>
            <a:headEnd/>
            <a:tailEnd/>
          </a:ln>
        </p:spPr>
        <p:txBody>
          <a:bodyPr/>
          <a:lstStyle/>
          <a:p>
            <a:pPr marL="342900" indent="-342900">
              <a:spcBef>
                <a:spcPct val="25000"/>
              </a:spcBef>
              <a:defRPr/>
            </a:pPr>
            <a:r>
              <a:rPr lang="zh-CN" altLang="en-US" sz="8000" u="none" dirty="0">
                <a:solidFill>
                  <a:schemeClr val="bg1"/>
                </a:solidFill>
                <a:effectLst>
                  <a:glow rad="228600">
                    <a:schemeClr val="accent5">
                      <a:satMod val="175000"/>
                      <a:alpha val="40000"/>
                    </a:schemeClr>
                  </a:glow>
                  <a:outerShdw blurRad="38100" dist="38100" dir="2700000" algn="tl">
                    <a:srgbClr val="000000"/>
                  </a:outerShdw>
                </a:effectLst>
                <a:latin typeface="Times New Roman" pitchFamily="18" charset="0"/>
                <a:ea typeface="华文行楷" pitchFamily="2" charset="-122"/>
              </a:rPr>
              <a:t>国共的十年对峙</a:t>
            </a:r>
          </a:p>
        </p:txBody>
      </p:sp>
      <p:sp>
        <p:nvSpPr>
          <p:cNvPr id="6149" name="Rectangle 7"/>
          <p:cNvSpPr>
            <a:spLocks noChangeArrowheads="1"/>
          </p:cNvSpPr>
          <p:nvPr/>
        </p:nvSpPr>
        <p:spPr bwMode="auto">
          <a:xfrm>
            <a:off x="-15755" y="41103"/>
            <a:ext cx="5388968" cy="765175"/>
          </a:xfrm>
          <a:prstGeom prst="rect">
            <a:avLst/>
          </a:prstGeom>
          <a:solidFill>
            <a:schemeClr val="hlink">
              <a:alpha val="0"/>
            </a:schemeClr>
          </a:solidFill>
          <a:ln w="9525">
            <a:noFill/>
            <a:miter lim="800000"/>
            <a:headEnd/>
            <a:tailEnd/>
          </a:ln>
        </p:spPr>
        <p:txBody>
          <a:bodyPr/>
          <a:lstStyle/>
          <a:p>
            <a:pPr marL="342900" indent="-342900">
              <a:spcBef>
                <a:spcPct val="25000"/>
              </a:spcBef>
              <a:defRPr/>
            </a:pPr>
            <a:r>
              <a:rPr lang="zh-CN" altLang="en-US" sz="3600" u="none" dirty="0">
                <a:effectLst>
                  <a:outerShdw blurRad="38100" dist="38100" dir="2700000" algn="tl">
                    <a:srgbClr val="FFFFFF"/>
                  </a:outerShdw>
                </a:effectLst>
                <a:latin typeface="Times New Roman" pitchFamily="18" charset="0"/>
                <a:ea typeface="华文行楷" pitchFamily="2" charset="-122"/>
              </a:rPr>
              <a:t>必修一第四单元第</a:t>
            </a:r>
            <a:r>
              <a:rPr lang="en-US" sz="3600" u="none" dirty="0">
                <a:effectLst>
                  <a:outerShdw blurRad="38100" dist="38100" dir="2700000" algn="tl">
                    <a:srgbClr val="FFFFFF"/>
                  </a:outerShdw>
                </a:effectLst>
                <a:latin typeface="Times New Roman" pitchFamily="18" charset="0"/>
                <a:ea typeface="华文行楷" pitchFamily="2" charset="-122"/>
              </a:rPr>
              <a:t>15</a:t>
            </a:r>
            <a:r>
              <a:rPr lang="zh-CN" altLang="en-US" sz="3600" u="none" dirty="0">
                <a:effectLst>
                  <a:outerShdw blurRad="38100" dist="38100" dir="2700000" algn="tl">
                    <a:srgbClr val="FFFFFF"/>
                  </a:outerShdw>
                </a:effectLst>
                <a:latin typeface="Times New Roman" pitchFamily="18" charset="0"/>
                <a:ea typeface="华文行楷" pitchFamily="2" charset="-122"/>
              </a:rPr>
              <a:t>课</a:t>
            </a:r>
          </a:p>
        </p:txBody>
      </p:sp>
      <p:sp>
        <p:nvSpPr>
          <p:cNvPr id="6150" name="Line 8"/>
          <p:cNvSpPr>
            <a:spLocks noChangeShapeType="1"/>
          </p:cNvSpPr>
          <p:nvPr/>
        </p:nvSpPr>
        <p:spPr bwMode="auto">
          <a:xfrm>
            <a:off x="0" y="1484313"/>
            <a:ext cx="9721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51" name="Line 9"/>
          <p:cNvSpPr>
            <a:spLocks noChangeShapeType="1"/>
          </p:cNvSpPr>
          <p:nvPr/>
        </p:nvSpPr>
        <p:spPr bwMode="auto">
          <a:xfrm>
            <a:off x="8152176" y="1412875"/>
            <a:ext cx="0" cy="41036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53" name="Text Box 9"/>
          <p:cNvSpPr txBox="1">
            <a:spLocks noChangeArrowheads="1"/>
          </p:cNvSpPr>
          <p:nvPr/>
        </p:nvSpPr>
        <p:spPr bwMode="auto">
          <a:xfrm>
            <a:off x="974648" y="3124206"/>
            <a:ext cx="398157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Arial" pitchFamily="34" charset="0"/>
                <a:ea typeface="宋体" pitchFamily="2" charset="-122"/>
              </a:defRPr>
            </a:lvl1pPr>
            <a:lvl2pPr marL="742950" indent="-285750" eaLnBrk="0" hangingPunct="0">
              <a:defRPr sz="2800" u="sng">
                <a:solidFill>
                  <a:schemeClr val="tx1"/>
                </a:solidFill>
                <a:latin typeface="Arial" pitchFamily="34" charset="0"/>
                <a:ea typeface="宋体" pitchFamily="2" charset="-122"/>
              </a:defRPr>
            </a:lvl2pPr>
            <a:lvl3pPr marL="1143000" indent="-228600" eaLnBrk="0" hangingPunct="0">
              <a:defRPr sz="2800" u="sng">
                <a:solidFill>
                  <a:schemeClr val="tx1"/>
                </a:solidFill>
                <a:latin typeface="Arial" pitchFamily="34" charset="0"/>
                <a:ea typeface="宋体" pitchFamily="2" charset="-122"/>
              </a:defRPr>
            </a:lvl3pPr>
            <a:lvl4pPr marL="1600200" indent="-228600" eaLnBrk="0" hangingPunct="0">
              <a:defRPr sz="2800" u="sng">
                <a:solidFill>
                  <a:schemeClr val="tx1"/>
                </a:solidFill>
                <a:latin typeface="Arial" pitchFamily="34" charset="0"/>
                <a:ea typeface="宋体" pitchFamily="2" charset="-122"/>
              </a:defRPr>
            </a:lvl4pPr>
            <a:lvl5pPr marL="2057400" indent="-228600" eaLnBrk="0" hangingPunct="0">
              <a:defRPr sz="2800" u="sng">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9pPr>
          </a:lstStyle>
          <a:p>
            <a:pPr algn="l">
              <a:spcBef>
                <a:spcPct val="50000"/>
              </a:spcBef>
            </a:pPr>
            <a:r>
              <a:rPr lang="en-US" altLang="zh-CN" sz="4000" b="1" u="none" dirty="0">
                <a:solidFill>
                  <a:srgbClr val="FFFF00"/>
                </a:solidFill>
              </a:rPr>
              <a:t>(1927---1937)</a:t>
            </a:r>
          </a:p>
        </p:txBody>
      </p:sp>
      <p:sp>
        <p:nvSpPr>
          <p:cNvPr id="10" name="Text Box 3"/>
          <p:cNvSpPr txBox="1">
            <a:spLocks noChangeArrowheads="1"/>
          </p:cNvSpPr>
          <p:nvPr/>
        </p:nvSpPr>
        <p:spPr bwMode="auto">
          <a:xfrm>
            <a:off x="-19155" y="5629222"/>
            <a:ext cx="9793088" cy="980268"/>
          </a:xfrm>
          <a:prstGeom prst="rect">
            <a:avLst/>
          </a:prstGeom>
          <a:noFill/>
          <a:ln w="9525">
            <a:noFill/>
            <a:miter lim="800000"/>
            <a:headEnd/>
            <a:tailEnd/>
          </a:ln>
          <a:effectLst/>
        </p:spPr>
        <p:txBody>
          <a:bodyPr wrap="square">
            <a:spAutoFit/>
          </a:bodyPr>
          <a:lstStyle/>
          <a:p>
            <a:pPr fontAlgn="base">
              <a:lnSpc>
                <a:spcPct val="85000"/>
              </a:lnSpc>
              <a:spcBef>
                <a:spcPts val="600"/>
              </a:spcBef>
              <a:spcAft>
                <a:spcPct val="0"/>
              </a:spcAft>
              <a:defRPr/>
            </a:pPr>
            <a:r>
              <a:rPr lang="en-US" altLang="zh-CN" sz="3100" b="1" dirty="0">
                <a:solidFill>
                  <a:srgbClr val="000000"/>
                </a:solidFill>
                <a:effectLst>
                  <a:outerShdw blurRad="38100" dist="38100" dir="2700000" algn="tl">
                    <a:srgbClr val="C0C0C0"/>
                  </a:outerShdw>
                </a:effectLst>
                <a:latin typeface="黑体" pitchFamily="49" charset="-122"/>
                <a:ea typeface="黑体" pitchFamily="49" charset="-122"/>
              </a:rPr>
              <a:t>1</a:t>
            </a:r>
            <a:r>
              <a:rPr lang="en-US" altLang="zh-CN" sz="3100" b="1" dirty="0" smtClean="0">
                <a:solidFill>
                  <a:srgbClr val="000000"/>
                </a:solidFill>
                <a:effectLst>
                  <a:outerShdw blurRad="38100" dist="38100" dir="2700000" algn="tl">
                    <a:srgbClr val="C0C0C0"/>
                  </a:outerShdw>
                </a:effectLst>
                <a:latin typeface="黑体" pitchFamily="49" charset="-122"/>
                <a:ea typeface="黑体" pitchFamily="49" charset="-122"/>
              </a:rPr>
              <a:t>.</a:t>
            </a:r>
            <a:r>
              <a:rPr lang="zh-CN" altLang="en-US" sz="3100" b="1" dirty="0" smtClean="0">
                <a:solidFill>
                  <a:srgbClr val="0000CC"/>
                </a:solidFill>
                <a:effectLst>
                  <a:outerShdw blurRad="38100" dist="38100" dir="2700000" algn="tl">
                    <a:srgbClr val="C0C0C0"/>
                  </a:outerShdw>
                </a:effectLst>
                <a:latin typeface="黑体" pitchFamily="49" charset="-122"/>
                <a:ea typeface="黑体" pitchFamily="49" charset="-122"/>
              </a:rPr>
              <a:t>理解</a:t>
            </a:r>
            <a:r>
              <a:rPr lang="zh-CN" altLang="en-US" sz="3100" b="1" dirty="0">
                <a:solidFill>
                  <a:srgbClr val="FF0000"/>
                </a:solidFill>
                <a:effectLst>
                  <a:outerShdw blurRad="38100" dist="38100" dir="2700000" algn="tl">
                    <a:srgbClr val="C0C0C0"/>
                  </a:outerShdw>
                </a:effectLst>
                <a:latin typeface="黑体" pitchFamily="49" charset="-122"/>
                <a:ea typeface="黑体" pitchFamily="49" charset="-122"/>
              </a:rPr>
              <a:t>八七会议</a:t>
            </a:r>
            <a:r>
              <a:rPr lang="zh-CN" altLang="en-US" sz="3100" b="1" dirty="0">
                <a:solidFill>
                  <a:srgbClr val="000000"/>
                </a:solidFill>
                <a:effectLst>
                  <a:outerShdw blurRad="38100" dist="38100" dir="2700000" algn="tl">
                    <a:srgbClr val="C0C0C0"/>
                  </a:outerShdw>
                </a:effectLst>
                <a:latin typeface="黑体" pitchFamily="49" charset="-122"/>
                <a:ea typeface="黑体" pitchFamily="49" charset="-122"/>
              </a:rPr>
              <a:t>的</a:t>
            </a:r>
            <a:r>
              <a:rPr lang="zh-CN" altLang="en-US" sz="3100" b="1" dirty="0" smtClean="0">
                <a:solidFill>
                  <a:srgbClr val="000000"/>
                </a:solidFill>
                <a:effectLst>
                  <a:outerShdw blurRad="38100" dist="38100" dir="2700000" algn="tl">
                    <a:srgbClr val="C0C0C0"/>
                  </a:outerShdw>
                </a:effectLst>
                <a:latin typeface="黑体" pitchFamily="49" charset="-122"/>
                <a:ea typeface="黑体" pitchFamily="49" charset="-122"/>
              </a:rPr>
              <a:t>背景和内容、</a:t>
            </a:r>
            <a:r>
              <a:rPr lang="zh-CN" altLang="en-US" sz="3100" b="1" dirty="0" smtClean="0">
                <a:solidFill>
                  <a:srgbClr val="FF0000"/>
                </a:solidFill>
                <a:effectLst>
                  <a:outerShdw blurRad="38100" dist="38100" dir="2700000" algn="tl">
                    <a:srgbClr val="C0C0C0"/>
                  </a:outerShdw>
                </a:effectLst>
                <a:latin typeface="黑体" pitchFamily="49" charset="-122"/>
                <a:ea typeface="黑体" pitchFamily="49" charset="-122"/>
              </a:rPr>
              <a:t>工农</a:t>
            </a:r>
            <a:r>
              <a:rPr lang="zh-CN" altLang="en-US" sz="3100" b="1" dirty="0">
                <a:solidFill>
                  <a:srgbClr val="FF0000"/>
                </a:solidFill>
                <a:effectLst>
                  <a:outerShdw blurRad="38100" dist="38100" dir="2700000" algn="tl">
                    <a:srgbClr val="C0C0C0"/>
                  </a:outerShdw>
                </a:effectLst>
                <a:latin typeface="黑体" pitchFamily="49" charset="-122"/>
                <a:ea typeface="黑体" pitchFamily="49" charset="-122"/>
              </a:rPr>
              <a:t>武装割据理论</a:t>
            </a:r>
            <a:r>
              <a:rPr lang="zh-CN" altLang="en-US" sz="3100" b="1" dirty="0" smtClean="0">
                <a:solidFill>
                  <a:srgbClr val="000000"/>
                </a:solidFill>
                <a:effectLst>
                  <a:outerShdw blurRad="38100" dist="38100" dir="2700000" algn="tl">
                    <a:srgbClr val="C0C0C0"/>
                  </a:outerShdw>
                </a:effectLst>
                <a:latin typeface="黑体" pitchFamily="49" charset="-122"/>
                <a:ea typeface="黑体" pitchFamily="49" charset="-122"/>
              </a:rPr>
              <a:t>；</a:t>
            </a:r>
            <a:endParaRPr lang="en-US" altLang="zh-CN" sz="3100" b="1" dirty="0" smtClean="0">
              <a:solidFill>
                <a:srgbClr val="000000"/>
              </a:solidFill>
              <a:effectLst>
                <a:outerShdw blurRad="38100" dist="38100" dir="2700000" algn="tl">
                  <a:srgbClr val="C0C0C0"/>
                </a:outerShdw>
              </a:effectLst>
              <a:latin typeface="黑体" pitchFamily="49" charset="-122"/>
              <a:ea typeface="黑体" pitchFamily="49" charset="-122"/>
            </a:endParaRPr>
          </a:p>
          <a:p>
            <a:pPr fontAlgn="base">
              <a:lnSpc>
                <a:spcPct val="85000"/>
              </a:lnSpc>
              <a:spcBef>
                <a:spcPts val="600"/>
              </a:spcBef>
              <a:spcAft>
                <a:spcPct val="0"/>
              </a:spcAft>
              <a:defRPr/>
            </a:pPr>
            <a:r>
              <a:rPr lang="en-US" altLang="zh-CN" sz="3100" b="1" dirty="0" smtClean="0">
                <a:solidFill>
                  <a:srgbClr val="000000"/>
                </a:solidFill>
                <a:effectLst>
                  <a:outerShdw blurRad="38100" dist="38100" dir="2700000" algn="tl">
                    <a:srgbClr val="C0C0C0"/>
                  </a:outerShdw>
                </a:effectLst>
                <a:latin typeface="黑体" pitchFamily="49" charset="-122"/>
                <a:ea typeface="黑体" pitchFamily="49" charset="-122"/>
              </a:rPr>
              <a:t>2</a:t>
            </a:r>
            <a:r>
              <a:rPr lang="en-US" altLang="zh-CN" sz="3100" b="1" dirty="0">
                <a:solidFill>
                  <a:srgbClr val="000000"/>
                </a:solidFill>
                <a:effectLst>
                  <a:outerShdw blurRad="38100" dist="38100" dir="2700000" algn="tl">
                    <a:srgbClr val="C0C0C0"/>
                  </a:outerShdw>
                </a:effectLst>
                <a:latin typeface="黑体" pitchFamily="49" charset="-122"/>
                <a:ea typeface="黑体" pitchFamily="49" charset="-122"/>
              </a:rPr>
              <a:t>.</a:t>
            </a:r>
            <a:r>
              <a:rPr lang="zh-CN" altLang="en-US" sz="3100" b="1" dirty="0">
                <a:solidFill>
                  <a:srgbClr val="0000CC"/>
                </a:solidFill>
                <a:effectLst>
                  <a:outerShdw blurRad="38100" dist="38100" dir="2700000" algn="tl">
                    <a:srgbClr val="C0C0C0"/>
                  </a:outerShdw>
                </a:effectLst>
                <a:latin typeface="黑体" pitchFamily="49" charset="-122"/>
                <a:ea typeface="黑体" pitchFamily="49" charset="-122"/>
              </a:rPr>
              <a:t>识记</a:t>
            </a:r>
            <a:r>
              <a:rPr lang="zh-CN" altLang="en-US" sz="3100" b="1" dirty="0">
                <a:solidFill>
                  <a:srgbClr val="000000"/>
                </a:solidFill>
                <a:effectLst>
                  <a:outerShdw blurRad="38100" dist="38100" dir="2700000" algn="tl">
                    <a:srgbClr val="C0C0C0"/>
                  </a:outerShdw>
                </a:effectLst>
                <a:latin typeface="黑体" pitchFamily="49" charset="-122"/>
                <a:ea typeface="黑体" pitchFamily="49" charset="-122"/>
              </a:rPr>
              <a:t>红军</a:t>
            </a:r>
            <a:r>
              <a:rPr lang="zh-CN" altLang="en-US" sz="3100" b="1" dirty="0">
                <a:solidFill>
                  <a:srgbClr val="FF0000"/>
                </a:solidFill>
                <a:effectLst>
                  <a:outerShdw blurRad="38100" dist="38100" dir="2700000" algn="tl">
                    <a:srgbClr val="C0C0C0"/>
                  </a:outerShdw>
                </a:effectLst>
                <a:latin typeface="黑体" pitchFamily="49" charset="-122"/>
                <a:ea typeface="黑体" pitchFamily="49" charset="-122"/>
              </a:rPr>
              <a:t>长征</a:t>
            </a:r>
            <a:r>
              <a:rPr lang="zh-CN" altLang="en-US" sz="3100" b="1" dirty="0">
                <a:solidFill>
                  <a:srgbClr val="000000"/>
                </a:solidFill>
                <a:effectLst>
                  <a:outerShdw blurRad="38100" dist="38100" dir="2700000" algn="tl">
                    <a:srgbClr val="C0C0C0"/>
                  </a:outerShdw>
                </a:effectLst>
                <a:latin typeface="黑体" pitchFamily="49" charset="-122"/>
                <a:ea typeface="黑体" pitchFamily="49" charset="-122"/>
              </a:rPr>
              <a:t>的原因和</a:t>
            </a:r>
            <a:r>
              <a:rPr lang="zh-CN" altLang="en-US" sz="3100" b="1" dirty="0" smtClean="0">
                <a:solidFill>
                  <a:srgbClr val="000000"/>
                </a:solidFill>
                <a:effectLst>
                  <a:outerShdw blurRad="38100" dist="38100" dir="2700000" algn="tl">
                    <a:srgbClr val="C0C0C0"/>
                  </a:outerShdw>
                </a:effectLst>
                <a:latin typeface="黑体" pitchFamily="49" charset="-122"/>
                <a:ea typeface="黑体" pitchFamily="49" charset="-122"/>
              </a:rPr>
              <a:t>经过、</a:t>
            </a:r>
            <a:r>
              <a:rPr lang="zh-CN" altLang="en-US" sz="3100" b="1" dirty="0" smtClean="0">
                <a:solidFill>
                  <a:srgbClr val="FF0000"/>
                </a:solidFill>
                <a:effectLst>
                  <a:outerShdw blurRad="38100" dist="38100" dir="2700000" algn="tl">
                    <a:srgbClr val="C0C0C0"/>
                  </a:outerShdw>
                </a:effectLst>
                <a:latin typeface="黑体" pitchFamily="49" charset="-122"/>
                <a:ea typeface="黑体" pitchFamily="49" charset="-122"/>
              </a:rPr>
              <a:t>遵义会议</a:t>
            </a:r>
            <a:r>
              <a:rPr lang="zh-CN" altLang="en-US" sz="3100" b="1" dirty="0">
                <a:solidFill>
                  <a:srgbClr val="000000"/>
                </a:solidFill>
                <a:effectLst>
                  <a:outerShdw blurRad="38100" dist="38100" dir="2700000" algn="tl">
                    <a:srgbClr val="C0C0C0"/>
                  </a:outerShdw>
                </a:effectLst>
                <a:latin typeface="黑体" pitchFamily="49" charset="-122"/>
                <a:ea typeface="黑体" pitchFamily="49" charset="-122"/>
              </a:rPr>
              <a:t>的内容和意义</a:t>
            </a:r>
            <a:r>
              <a:rPr lang="zh-CN" altLang="en-US" sz="3100" b="1" dirty="0" smtClean="0">
                <a:solidFill>
                  <a:srgbClr val="000000"/>
                </a:solidFill>
                <a:effectLst>
                  <a:outerShdw blurRad="38100" dist="38100" dir="2700000" algn="tl">
                    <a:srgbClr val="C0C0C0"/>
                  </a:outerShdw>
                </a:effectLst>
                <a:latin typeface="黑体" pitchFamily="49" charset="-122"/>
                <a:ea typeface="黑体" pitchFamily="49" charset="-122"/>
              </a:rPr>
              <a:t>。</a:t>
            </a:r>
            <a:endParaRPr lang="zh-CN" altLang="en-US" sz="3100" b="1" dirty="0">
              <a:solidFill>
                <a:srgbClr val="000000"/>
              </a:solidFill>
              <a:effectLst>
                <a:outerShdw blurRad="38100" dist="38100" dir="2700000" algn="tl">
                  <a:srgbClr val="C0C0C0"/>
                </a:outerShdw>
              </a:effectLst>
              <a:latin typeface="黑体" pitchFamily="49" charset="-122"/>
              <a:ea typeface="黑体" pitchFamily="49" charset="-122"/>
            </a:endParaRPr>
          </a:p>
        </p:txBody>
      </p:sp>
    </p:spTree>
    <p:extLst>
      <p:ext uri="{BB962C8B-B14F-4D97-AF65-F5344CB8AC3E}">
        <p14:creationId xmlns:p14="http://schemas.microsoft.com/office/powerpoint/2010/main" val="28821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0" y="162508"/>
            <a:ext cx="9829477" cy="5638800"/>
          </a:xfrm>
        </p:spPr>
        <p:txBody>
          <a:bodyPr/>
          <a:lstStyle/>
          <a:p>
            <a:pPr marL="0" indent="0">
              <a:buNone/>
            </a:pPr>
            <a:r>
              <a:rPr lang="en-US" altLang="zh-CN" sz="3100" b="1" dirty="0">
                <a:solidFill>
                  <a:srgbClr val="0000FF"/>
                </a:solidFill>
                <a:latin typeface="黑体" pitchFamily="49" charset="-122"/>
                <a:ea typeface="黑体" pitchFamily="49" charset="-122"/>
              </a:rPr>
              <a:t>8.</a:t>
            </a:r>
            <a:r>
              <a:rPr lang="zh-CN" altLang="en-US" sz="3100" b="1" dirty="0">
                <a:solidFill>
                  <a:srgbClr val="0000FF"/>
                </a:solidFill>
                <a:latin typeface="黑体" pitchFamily="49" charset="-122"/>
                <a:ea typeface="黑体" pitchFamily="49" charset="-122"/>
              </a:rPr>
              <a:t>为纪念中国人民解放军建军</a:t>
            </a:r>
            <a:r>
              <a:rPr lang="en-US" altLang="zh-CN" sz="3100" b="1" dirty="0">
                <a:solidFill>
                  <a:srgbClr val="0000FF"/>
                </a:solidFill>
                <a:latin typeface="黑体" pitchFamily="49" charset="-122"/>
                <a:ea typeface="黑体" pitchFamily="49" charset="-122"/>
              </a:rPr>
              <a:t>85</a:t>
            </a:r>
            <a:r>
              <a:rPr lang="zh-CN" altLang="en-US" sz="3100" b="1" dirty="0">
                <a:solidFill>
                  <a:srgbClr val="0000FF"/>
                </a:solidFill>
                <a:latin typeface="黑体" pitchFamily="49" charset="-122"/>
                <a:ea typeface="黑体" pitchFamily="49" charset="-122"/>
              </a:rPr>
              <a:t>周年，某校团委准备组织团员参观下图所示的地方，该地应是（        ）</a:t>
            </a:r>
          </a:p>
          <a:p>
            <a:pPr marL="0" indent="0">
              <a:buNone/>
            </a:pPr>
            <a:r>
              <a:rPr lang="en-US" altLang="zh-CN" sz="3100" b="1" dirty="0">
                <a:solidFill>
                  <a:srgbClr val="0000FF"/>
                </a:solidFill>
                <a:latin typeface="黑体" pitchFamily="49" charset="-122"/>
                <a:ea typeface="黑体" pitchFamily="49" charset="-122"/>
              </a:rPr>
              <a:t>A</a:t>
            </a:r>
            <a:r>
              <a:rPr lang="zh-CN" altLang="en-US" sz="3100" b="1" dirty="0">
                <a:solidFill>
                  <a:srgbClr val="0000FF"/>
                </a:solidFill>
                <a:latin typeface="黑体" pitchFamily="49" charset="-122"/>
                <a:ea typeface="黑体" pitchFamily="49" charset="-122"/>
              </a:rPr>
              <a:t>、辛亥革命纪念馆</a:t>
            </a:r>
          </a:p>
          <a:p>
            <a:pPr marL="0" indent="0">
              <a:buNone/>
            </a:pPr>
            <a:r>
              <a:rPr lang="en-US" altLang="zh-CN" sz="3100" b="1" dirty="0">
                <a:solidFill>
                  <a:srgbClr val="0000FF"/>
                </a:solidFill>
                <a:latin typeface="黑体" pitchFamily="49" charset="-122"/>
                <a:ea typeface="黑体" pitchFamily="49" charset="-122"/>
              </a:rPr>
              <a:t>B</a:t>
            </a:r>
            <a:r>
              <a:rPr lang="zh-CN" altLang="en-US" sz="3100" b="1" dirty="0">
                <a:solidFill>
                  <a:srgbClr val="0000FF"/>
                </a:solidFill>
                <a:latin typeface="黑体" pitchFamily="49" charset="-122"/>
                <a:ea typeface="黑体" pitchFamily="49" charset="-122"/>
              </a:rPr>
              <a:t>、中共一大会址</a:t>
            </a:r>
          </a:p>
          <a:p>
            <a:pPr marL="0" indent="0">
              <a:buNone/>
            </a:pPr>
            <a:r>
              <a:rPr lang="en-US" altLang="zh-CN" sz="3100" b="1" dirty="0">
                <a:solidFill>
                  <a:srgbClr val="0000FF"/>
                </a:solidFill>
                <a:latin typeface="黑体" pitchFamily="49" charset="-122"/>
                <a:ea typeface="黑体" pitchFamily="49" charset="-122"/>
              </a:rPr>
              <a:t>C</a:t>
            </a:r>
            <a:r>
              <a:rPr lang="zh-CN" altLang="en-US" sz="3100" b="1" dirty="0">
                <a:solidFill>
                  <a:srgbClr val="0000FF"/>
                </a:solidFill>
                <a:latin typeface="黑体" pitchFamily="49" charset="-122"/>
                <a:ea typeface="黑体" pitchFamily="49" charset="-122"/>
              </a:rPr>
              <a:t>、南昌起义纪念馆</a:t>
            </a:r>
          </a:p>
          <a:p>
            <a:pPr marL="0" indent="0">
              <a:buNone/>
            </a:pPr>
            <a:r>
              <a:rPr lang="en-US" altLang="zh-CN" sz="3100" b="1" dirty="0">
                <a:solidFill>
                  <a:srgbClr val="0000FF"/>
                </a:solidFill>
                <a:latin typeface="黑体" pitchFamily="49" charset="-122"/>
                <a:ea typeface="黑体" pitchFamily="49" charset="-122"/>
              </a:rPr>
              <a:t>D</a:t>
            </a:r>
            <a:r>
              <a:rPr lang="zh-CN" altLang="en-US" sz="3100" b="1" dirty="0">
                <a:solidFill>
                  <a:srgbClr val="0000FF"/>
                </a:solidFill>
                <a:latin typeface="黑体" pitchFamily="49" charset="-122"/>
                <a:ea typeface="黑体" pitchFamily="49" charset="-122"/>
              </a:rPr>
              <a:t>、遵义会议会址</a:t>
            </a:r>
          </a:p>
          <a:p>
            <a:endParaRPr lang="en-US" altLang="zh-CN" b="1" dirty="0">
              <a:solidFill>
                <a:srgbClr val="000000"/>
              </a:solidFill>
              <a:latin typeface="黑体" pitchFamily="49" charset="-122"/>
              <a:ea typeface="黑体" pitchFamily="49" charset="-122"/>
            </a:endParaRPr>
          </a:p>
        </p:txBody>
      </p:sp>
      <p:pic>
        <p:nvPicPr>
          <p:cNvPr id="80901" name="Picture 5" descr="1659576462687616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872" y="1268760"/>
            <a:ext cx="5266002" cy="2910408"/>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6"/>
          <p:cNvSpPr>
            <a:spLocks noChangeArrowheads="1" noChangeShapeType="1" noTextEdit="1"/>
          </p:cNvSpPr>
          <p:nvPr/>
        </p:nvSpPr>
        <p:spPr bwMode="auto">
          <a:xfrm>
            <a:off x="3085796" y="2723019"/>
            <a:ext cx="934498" cy="1455204"/>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87981"/>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altLang="zh-CN" sz="3600" b="1" kern="10" dirty="0" smtClean="0">
                <a:ln w="9525">
                  <a:round/>
                  <a:headEnd/>
                  <a:tailEnd/>
                </a:ln>
                <a:gradFill rotWithShape="0">
                  <a:gsLst>
                    <a:gs pos="0">
                      <a:srgbClr val="FFE701"/>
                    </a:gs>
                    <a:gs pos="100000">
                      <a:srgbClr val="FE3E02"/>
                    </a:gs>
                  </a:gsLst>
                  <a:lin ang="5400000" scaled="1"/>
                </a:gradFill>
                <a:latin typeface="黑体" pitchFamily="49" charset="-122"/>
                <a:ea typeface="黑体" pitchFamily="49" charset="-122"/>
              </a:rPr>
              <a:t>C</a:t>
            </a:r>
            <a:endParaRPr lang="zh-CN" altLang="en-US" sz="3600" b="1" kern="10" dirty="0">
              <a:ln w="9525">
                <a:round/>
                <a:headEnd/>
                <a:tailEnd/>
              </a:ln>
              <a:gradFill rotWithShape="0">
                <a:gsLst>
                  <a:gs pos="0">
                    <a:srgbClr val="FFE701"/>
                  </a:gs>
                  <a:gs pos="100000">
                    <a:srgbClr val="FE3E02"/>
                  </a:gs>
                </a:gsLst>
                <a:lin ang="5400000" scaled="1"/>
              </a:gradFill>
              <a:latin typeface="黑体" pitchFamily="49" charset="-122"/>
              <a:ea typeface="黑体" pitchFamily="49" charset="-122"/>
            </a:endParaRPr>
          </a:p>
        </p:txBody>
      </p:sp>
    </p:spTree>
    <p:extLst>
      <p:ext uri="{BB962C8B-B14F-4D97-AF65-F5344CB8AC3E}">
        <p14:creationId xmlns:p14="http://schemas.microsoft.com/office/powerpoint/2010/main" val="161123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4800" b="1" dirty="0" smtClean="0">
                <a:effectLst>
                  <a:glow rad="101600">
                    <a:schemeClr val="accent2">
                      <a:satMod val="175000"/>
                      <a:alpha val="40000"/>
                    </a:schemeClr>
                  </a:glow>
                </a:effectLst>
              </a:rPr>
              <a:t>谢谢观赏</a:t>
            </a:r>
            <a:endParaRPr lang="zh-CN" altLang="en-US" sz="4800" b="1" dirty="0">
              <a:effectLst>
                <a:glow rad="101600">
                  <a:schemeClr val="accent2">
                    <a:satMod val="175000"/>
                    <a:alpha val="40000"/>
                  </a:schemeClr>
                </a:glow>
              </a:effectLst>
            </a:endParaRPr>
          </a:p>
        </p:txBody>
      </p:sp>
    </p:spTree>
    <p:extLst>
      <p:ext uri="{BB962C8B-B14F-4D97-AF65-F5344CB8AC3E}">
        <p14:creationId xmlns:p14="http://schemas.microsoft.com/office/powerpoint/2010/main" val="2150557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50" name="Picture 18"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81276"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30018" y="877670"/>
            <a:ext cx="6282916"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3600" b="1" dirty="0" smtClean="0">
                <a:latin typeface="黑体" pitchFamily="49" charset="-122"/>
                <a:ea typeface="黑体" pitchFamily="49" charset="-122"/>
              </a:rPr>
              <a:t>2</a:t>
            </a:r>
            <a:r>
              <a:rPr lang="zh-CN" altLang="en-US" sz="3600" b="1" dirty="0" smtClean="0">
                <a:latin typeface="黑体" pitchFamily="49" charset="-122"/>
                <a:ea typeface="黑体" pitchFamily="49" charset="-122"/>
              </a:rPr>
              <a:t>、长征过程</a:t>
            </a:r>
            <a:r>
              <a:rPr lang="en-US" altLang="zh-CN" sz="3600" b="1" dirty="0" smtClean="0">
                <a:latin typeface="黑体" pitchFamily="49" charset="-122"/>
                <a:ea typeface="黑体" pitchFamily="49" charset="-122"/>
              </a:rPr>
              <a:t>——</a:t>
            </a:r>
            <a:r>
              <a:rPr lang="zh-CN" altLang="en-US" sz="3600" b="1" dirty="0" smtClean="0">
                <a:solidFill>
                  <a:srgbClr val="FF0000"/>
                </a:solidFill>
                <a:latin typeface="黑体" pitchFamily="49" charset="-122"/>
                <a:ea typeface="黑体" pitchFamily="49" charset="-122"/>
              </a:rPr>
              <a:t>遵义会议</a:t>
            </a:r>
            <a:endParaRPr lang="zh-CN" altLang="en-US" sz="3600" b="1" dirty="0">
              <a:solidFill>
                <a:srgbClr val="FF0000"/>
              </a:solidFill>
              <a:latin typeface="黑体" pitchFamily="49" charset="-122"/>
              <a:ea typeface="黑体" pitchFamily="49" charset="-122"/>
            </a:endParaRPr>
          </a:p>
        </p:txBody>
      </p:sp>
      <p:sp>
        <p:nvSpPr>
          <p:cNvPr id="44036" name="Text Box 4"/>
          <p:cNvSpPr txBox="1">
            <a:spLocks noChangeArrowheads="1"/>
          </p:cNvSpPr>
          <p:nvPr/>
        </p:nvSpPr>
        <p:spPr bwMode="auto">
          <a:xfrm>
            <a:off x="457401" y="6553200"/>
            <a:ext cx="9264450" cy="13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sz="2800" b="1"/>
          </a:p>
          <a:p>
            <a:endParaRPr lang="en-US" altLang="zh-CN" sz="2800" b="1"/>
          </a:p>
          <a:p>
            <a:endParaRPr lang="en-US" altLang="zh-CN" sz="2800" b="1"/>
          </a:p>
        </p:txBody>
      </p:sp>
      <p:sp>
        <p:nvSpPr>
          <p:cNvPr id="44040" name="Rectangle 8"/>
          <p:cNvSpPr>
            <a:spLocks noChangeArrowheads="1"/>
          </p:cNvSpPr>
          <p:nvPr/>
        </p:nvSpPr>
        <p:spPr bwMode="auto">
          <a:xfrm>
            <a:off x="-132842" y="1523998"/>
            <a:ext cx="36888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dirty="0" smtClean="0">
                <a:latin typeface="黑体" pitchFamily="49" charset="-122"/>
                <a:ea typeface="黑体" pitchFamily="49" charset="-122"/>
              </a:rPr>
              <a:t>（</a:t>
            </a:r>
            <a:r>
              <a:rPr lang="en-US" altLang="zh-CN" sz="3200" b="1" dirty="0" smtClean="0">
                <a:latin typeface="黑体" pitchFamily="49" charset="-122"/>
                <a:ea typeface="黑体" pitchFamily="49" charset="-122"/>
              </a:rPr>
              <a:t>1</a:t>
            </a:r>
            <a:r>
              <a:rPr lang="zh-CN" altLang="en-US" sz="3200" b="1" dirty="0" smtClean="0">
                <a:latin typeface="黑体" pitchFamily="49" charset="-122"/>
                <a:ea typeface="黑体" pitchFamily="49" charset="-122"/>
              </a:rPr>
              <a:t>）时间、地点：</a:t>
            </a:r>
            <a:endParaRPr lang="zh-CN" altLang="en-US" sz="3200" b="1" dirty="0">
              <a:latin typeface="黑体" pitchFamily="49" charset="-122"/>
              <a:ea typeface="黑体" pitchFamily="49" charset="-122"/>
            </a:endParaRPr>
          </a:p>
        </p:txBody>
      </p:sp>
      <p:sp>
        <p:nvSpPr>
          <p:cNvPr id="44041" name="Rectangle 9"/>
          <p:cNvSpPr>
            <a:spLocks noChangeArrowheads="1"/>
          </p:cNvSpPr>
          <p:nvPr/>
        </p:nvSpPr>
        <p:spPr bwMode="auto">
          <a:xfrm>
            <a:off x="3492873" y="1524001"/>
            <a:ext cx="20505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solidFill>
                  <a:srgbClr val="FF0000"/>
                </a:solidFill>
              </a:rPr>
              <a:t>1935</a:t>
            </a:r>
            <a:r>
              <a:rPr lang="zh-CN" altLang="en-US" sz="3200" b="1" dirty="0">
                <a:solidFill>
                  <a:srgbClr val="FF0000"/>
                </a:solidFill>
              </a:rPr>
              <a:t>年</a:t>
            </a:r>
            <a:r>
              <a:rPr lang="en-US" altLang="zh-CN" sz="3200" b="1" dirty="0">
                <a:solidFill>
                  <a:srgbClr val="FF0000"/>
                </a:solidFill>
              </a:rPr>
              <a:t>1</a:t>
            </a:r>
            <a:r>
              <a:rPr lang="zh-CN" altLang="en-US" sz="3200" b="1" dirty="0">
                <a:solidFill>
                  <a:srgbClr val="FF0000"/>
                </a:solidFill>
              </a:rPr>
              <a:t>月</a:t>
            </a:r>
          </a:p>
        </p:txBody>
      </p:sp>
      <p:sp>
        <p:nvSpPr>
          <p:cNvPr id="44043" name="Rectangle 11"/>
          <p:cNvSpPr>
            <a:spLocks noChangeArrowheads="1"/>
          </p:cNvSpPr>
          <p:nvPr/>
        </p:nvSpPr>
        <p:spPr bwMode="auto">
          <a:xfrm>
            <a:off x="5724606" y="1524001"/>
            <a:ext cx="1872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smtClean="0">
                <a:solidFill>
                  <a:srgbClr val="FF0000"/>
                </a:solidFill>
              </a:rPr>
              <a:t>；遵义</a:t>
            </a:r>
            <a:endParaRPr lang="zh-CN" altLang="en-US" sz="3200" b="1" dirty="0">
              <a:solidFill>
                <a:srgbClr val="FF0000"/>
              </a:solidFill>
            </a:endParaRPr>
          </a:p>
        </p:txBody>
      </p:sp>
      <p:sp>
        <p:nvSpPr>
          <p:cNvPr id="44044" name="Rectangle 12"/>
          <p:cNvSpPr>
            <a:spLocks noChangeArrowheads="1"/>
          </p:cNvSpPr>
          <p:nvPr/>
        </p:nvSpPr>
        <p:spPr bwMode="auto">
          <a:xfrm>
            <a:off x="-132842" y="2451121"/>
            <a:ext cx="24529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dirty="0" smtClean="0">
                <a:latin typeface="黑体" pitchFamily="49" charset="-122"/>
                <a:ea typeface="黑体" pitchFamily="49" charset="-122"/>
              </a:rPr>
              <a:t>（</a:t>
            </a:r>
            <a:r>
              <a:rPr lang="en-US" altLang="zh-CN" sz="3200" b="1" dirty="0" smtClean="0">
                <a:latin typeface="黑体" pitchFamily="49" charset="-122"/>
                <a:ea typeface="黑体" pitchFamily="49" charset="-122"/>
              </a:rPr>
              <a:t>2</a:t>
            </a:r>
            <a:r>
              <a:rPr lang="zh-CN" altLang="en-US" sz="3200" b="1" dirty="0" smtClean="0">
                <a:latin typeface="黑体" pitchFamily="49" charset="-122"/>
                <a:ea typeface="黑体" pitchFamily="49" charset="-122"/>
              </a:rPr>
              <a:t>）内容</a:t>
            </a:r>
            <a:r>
              <a:rPr lang="zh-CN" altLang="en-US" sz="3200" b="1" dirty="0">
                <a:latin typeface="黑体" pitchFamily="49" charset="-122"/>
                <a:ea typeface="黑体" pitchFamily="49" charset="-122"/>
              </a:rPr>
              <a:t>：</a:t>
            </a:r>
          </a:p>
        </p:txBody>
      </p:sp>
      <p:sp>
        <p:nvSpPr>
          <p:cNvPr id="44047" name="Rectangle 15"/>
          <p:cNvSpPr>
            <a:spLocks noChangeArrowheads="1"/>
          </p:cNvSpPr>
          <p:nvPr/>
        </p:nvSpPr>
        <p:spPr bwMode="auto">
          <a:xfrm>
            <a:off x="-106118" y="4579236"/>
            <a:ext cx="2451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dirty="0" smtClean="0">
                <a:latin typeface="黑体" pitchFamily="49" charset="-122"/>
                <a:ea typeface="黑体" pitchFamily="49" charset="-122"/>
              </a:rPr>
              <a:t>（</a:t>
            </a:r>
            <a:r>
              <a:rPr lang="en-US" altLang="zh-CN" sz="3200" b="1" dirty="0" smtClean="0">
                <a:latin typeface="黑体" pitchFamily="49" charset="-122"/>
                <a:ea typeface="黑体" pitchFamily="49" charset="-122"/>
              </a:rPr>
              <a:t>3</a:t>
            </a:r>
            <a:r>
              <a:rPr lang="zh-CN" altLang="en-US" sz="3200" b="1" dirty="0" smtClean="0">
                <a:latin typeface="黑体" pitchFamily="49" charset="-122"/>
                <a:ea typeface="黑体" pitchFamily="49" charset="-122"/>
              </a:rPr>
              <a:t>）意义</a:t>
            </a:r>
            <a:r>
              <a:rPr lang="zh-CN" altLang="en-US" sz="3200" b="1" dirty="0">
                <a:latin typeface="黑体" pitchFamily="49" charset="-122"/>
                <a:ea typeface="黑体" pitchFamily="49" charset="-122"/>
              </a:rPr>
              <a:t>：</a:t>
            </a:r>
          </a:p>
        </p:txBody>
      </p:sp>
      <p:sp>
        <p:nvSpPr>
          <p:cNvPr id="44048" name="Rectangle 16"/>
          <p:cNvSpPr>
            <a:spLocks noChangeArrowheads="1"/>
          </p:cNvSpPr>
          <p:nvPr/>
        </p:nvSpPr>
        <p:spPr bwMode="auto">
          <a:xfrm>
            <a:off x="-15009" y="5352871"/>
            <a:ext cx="9751869" cy="138499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2800" b="1" dirty="0" smtClean="0">
                <a:latin typeface="黑体" pitchFamily="49" charset="-122"/>
                <a:ea typeface="黑体" pitchFamily="49" charset="-122"/>
              </a:rPr>
              <a:t>  遵义会议</a:t>
            </a:r>
            <a:r>
              <a:rPr lang="zh-CN" altLang="en-US" sz="2800" b="1" dirty="0">
                <a:solidFill>
                  <a:srgbClr val="FF0000"/>
                </a:solidFill>
                <a:latin typeface="黑体" pitchFamily="49" charset="-122"/>
                <a:ea typeface="黑体" pitchFamily="49" charset="-122"/>
              </a:rPr>
              <a:t>结束</a:t>
            </a:r>
            <a:r>
              <a:rPr lang="zh-CN" altLang="en-US" sz="2800" b="1" dirty="0">
                <a:latin typeface="黑体" pitchFamily="49" charset="-122"/>
                <a:ea typeface="黑体" pitchFamily="49" charset="-122"/>
              </a:rPr>
              <a:t>了</a:t>
            </a:r>
            <a:r>
              <a:rPr lang="zh-CN" altLang="en-US" sz="2800" b="1" dirty="0">
                <a:solidFill>
                  <a:srgbClr val="0000CC"/>
                </a:solidFill>
                <a:latin typeface="黑体" pitchFamily="49" charset="-122"/>
                <a:ea typeface="黑体" pitchFamily="49" charset="-122"/>
              </a:rPr>
              <a:t>“左”倾错误</a:t>
            </a:r>
            <a:r>
              <a:rPr lang="zh-CN" altLang="en-US" sz="2800" b="1" dirty="0">
                <a:latin typeface="黑体" pitchFamily="49" charset="-122"/>
                <a:ea typeface="黑体" pitchFamily="49" charset="-122"/>
              </a:rPr>
              <a:t>在中央的统治，事实上</a:t>
            </a:r>
            <a:r>
              <a:rPr lang="zh-CN" altLang="en-US" sz="2800" b="1" dirty="0">
                <a:solidFill>
                  <a:srgbClr val="FF0000"/>
                </a:solidFill>
                <a:latin typeface="黑体" pitchFamily="49" charset="-122"/>
                <a:ea typeface="黑体" pitchFamily="49" charset="-122"/>
              </a:rPr>
              <a:t>确立</a:t>
            </a:r>
            <a:r>
              <a:rPr lang="zh-CN" altLang="en-US" sz="2800" b="1" dirty="0">
                <a:latin typeface="黑体" pitchFamily="49" charset="-122"/>
                <a:ea typeface="黑体" pitchFamily="49" charset="-122"/>
              </a:rPr>
              <a:t>了</a:t>
            </a:r>
            <a:r>
              <a:rPr lang="zh-CN" altLang="en-US" sz="2800" b="1" dirty="0">
                <a:solidFill>
                  <a:srgbClr val="0000CC"/>
                </a:solidFill>
                <a:latin typeface="黑体" pitchFamily="49" charset="-122"/>
                <a:ea typeface="黑体" pitchFamily="49" charset="-122"/>
              </a:rPr>
              <a:t>以毛泽东为核心</a:t>
            </a:r>
            <a:r>
              <a:rPr lang="zh-CN" altLang="en-US" sz="2800" b="1" dirty="0">
                <a:latin typeface="黑体" pitchFamily="49" charset="-122"/>
                <a:ea typeface="黑体" pitchFamily="49" charset="-122"/>
              </a:rPr>
              <a:t>的党中央的正确领导，成为党的历史上一个</a:t>
            </a:r>
            <a:r>
              <a:rPr lang="zh-CN" altLang="en-US" sz="2800" b="1" dirty="0">
                <a:solidFill>
                  <a:srgbClr val="0000CC"/>
                </a:solidFill>
                <a:latin typeface="黑体" pitchFamily="49" charset="-122"/>
                <a:ea typeface="黑体" pitchFamily="49" charset="-122"/>
              </a:rPr>
              <a:t>生死攸关</a:t>
            </a:r>
            <a:r>
              <a:rPr lang="zh-CN" altLang="en-US" sz="2800" b="1" dirty="0">
                <a:latin typeface="黑体" pitchFamily="49" charset="-122"/>
                <a:ea typeface="黑体" pitchFamily="49" charset="-122"/>
              </a:rPr>
              <a:t>的</a:t>
            </a:r>
            <a:r>
              <a:rPr lang="zh-CN" altLang="en-US" sz="2800" b="1" dirty="0">
                <a:solidFill>
                  <a:srgbClr val="FF0000"/>
                </a:solidFill>
                <a:latin typeface="黑体" pitchFamily="49" charset="-122"/>
                <a:ea typeface="黑体" pitchFamily="49" charset="-122"/>
              </a:rPr>
              <a:t>转折点</a:t>
            </a:r>
            <a:r>
              <a:rPr lang="zh-CN" altLang="en-US" sz="2800" b="1" dirty="0">
                <a:latin typeface="黑体" pitchFamily="49" charset="-122"/>
                <a:ea typeface="黑体" pitchFamily="49" charset="-122"/>
              </a:rPr>
              <a:t>。</a:t>
            </a:r>
          </a:p>
        </p:txBody>
      </p:sp>
      <p:grpSp>
        <p:nvGrpSpPr>
          <p:cNvPr id="13" name="组合 12"/>
          <p:cNvGrpSpPr/>
          <p:nvPr/>
        </p:nvGrpSpPr>
        <p:grpSpPr>
          <a:xfrm>
            <a:off x="-101596" y="-54132"/>
            <a:ext cx="9823445" cy="855694"/>
            <a:chOff x="-91744" y="-42815"/>
            <a:chExt cx="9813594" cy="731981"/>
          </a:xfrm>
        </p:grpSpPr>
        <p:pic>
          <p:nvPicPr>
            <p:cNvPr id="14" name="Picture 6" descr="透明卷轴"/>
            <p:cNvPicPr>
              <a:picLocks noChangeAspect="1" noChangeArrowheads="1"/>
            </p:cNvPicPr>
            <p:nvPr/>
          </p:nvPicPr>
          <p:blipFill>
            <a:blip r:embed="rId3" cstate="print"/>
            <a:srcRect l="15050"/>
            <a:stretch>
              <a:fillRect/>
            </a:stretch>
          </p:blipFill>
          <p:spPr bwMode="auto">
            <a:xfrm>
              <a:off x="0" y="-42815"/>
              <a:ext cx="9721850" cy="700451"/>
            </a:xfrm>
            <a:prstGeom prst="rect">
              <a:avLst/>
            </a:prstGeom>
            <a:noFill/>
            <a:ln w="9525">
              <a:noFill/>
              <a:miter lim="800000"/>
              <a:headEnd/>
              <a:tailEnd/>
            </a:ln>
          </p:spPr>
        </p:pic>
        <p:sp>
          <p:nvSpPr>
            <p:cNvPr id="15" name="TextBox 14"/>
            <p:cNvSpPr txBox="1"/>
            <p:nvPr/>
          </p:nvSpPr>
          <p:spPr>
            <a:xfrm>
              <a:off x="-91744" y="-21689"/>
              <a:ext cx="9230235" cy="710855"/>
            </a:xfrm>
            <a:prstGeom prst="rect">
              <a:avLst/>
            </a:prstGeom>
            <a:noFill/>
          </p:spPr>
          <p:txBody>
            <a:bodyPr wrap="square" rtlCol="0">
              <a:spAutoFit/>
            </a:bodyPr>
            <a:lstStyle/>
            <a:p>
              <a:r>
                <a:rPr lang="zh-CN" altLang="en-US" sz="4800" b="1" dirty="0">
                  <a:latin typeface="隶书" pitchFamily="49" charset="-122"/>
                  <a:ea typeface="隶书" pitchFamily="49" charset="-122"/>
                </a:rPr>
                <a:t>三</a:t>
              </a:r>
              <a:r>
                <a:rPr lang="zh-CN" altLang="en-US" sz="4800" b="1" dirty="0" smtClean="0">
                  <a:latin typeface="隶书" pitchFamily="49" charset="-122"/>
                  <a:ea typeface="隶书" pitchFamily="49" charset="-122"/>
                </a:rPr>
                <a:t>、红军长征</a:t>
              </a:r>
              <a:endParaRPr lang="zh-CN" altLang="en-US" sz="4400" b="1" dirty="0">
                <a:solidFill>
                  <a:srgbClr val="FF0000"/>
                </a:solidFill>
                <a:latin typeface="隶书" pitchFamily="49" charset="-122"/>
                <a:ea typeface="隶书" pitchFamily="49" charset="-122"/>
              </a:endParaRPr>
            </a:p>
          </p:txBody>
        </p:sp>
      </p:grpSp>
      <p:sp>
        <p:nvSpPr>
          <p:cNvPr id="2" name="矩形 1"/>
          <p:cNvSpPr/>
          <p:nvPr/>
        </p:nvSpPr>
        <p:spPr>
          <a:xfrm>
            <a:off x="2405941" y="2505660"/>
            <a:ext cx="6847472" cy="2277547"/>
          </a:xfrm>
          <a:prstGeom prst="rect">
            <a:avLst/>
          </a:prstGeom>
        </p:spPr>
        <p:txBody>
          <a:bodyPr wrap="square">
            <a:spAutoFit/>
          </a:bodyPr>
          <a:lstStyle/>
          <a:p>
            <a:pPr lvl="0">
              <a:spcBef>
                <a:spcPts val="1000"/>
              </a:spcBef>
            </a:pPr>
            <a:r>
              <a:rPr lang="zh-CN" altLang="en-US" sz="2800" b="1" dirty="0">
                <a:latin typeface="黑体" pitchFamily="49" charset="-122"/>
                <a:ea typeface="黑体" pitchFamily="49" charset="-122"/>
              </a:rPr>
              <a:t>①纠正博古等人的“左”倾军事路线错误，</a:t>
            </a:r>
          </a:p>
          <a:p>
            <a:pPr lvl="0">
              <a:spcBef>
                <a:spcPts val="1000"/>
              </a:spcBef>
            </a:pPr>
            <a:r>
              <a:rPr lang="zh-CN" altLang="en-US" sz="2800" b="1" dirty="0">
                <a:latin typeface="黑体" pitchFamily="49" charset="-122"/>
                <a:ea typeface="黑体" pitchFamily="49" charset="-122"/>
              </a:rPr>
              <a:t>②肯定毛泽东的正确军事主张；</a:t>
            </a:r>
          </a:p>
          <a:p>
            <a:pPr lvl="0">
              <a:spcBef>
                <a:spcPts val="1000"/>
              </a:spcBef>
            </a:pPr>
            <a:r>
              <a:rPr lang="zh-CN" altLang="en-US" sz="2800" b="1" dirty="0">
                <a:latin typeface="黑体" pitchFamily="49" charset="-122"/>
                <a:ea typeface="黑体" pitchFamily="49" charset="-122"/>
              </a:rPr>
              <a:t>③选举毛泽东为政治局常委，</a:t>
            </a:r>
          </a:p>
          <a:p>
            <a:pPr lvl="0">
              <a:spcBef>
                <a:spcPts val="1000"/>
              </a:spcBef>
            </a:pPr>
            <a:r>
              <a:rPr lang="zh-CN" altLang="en-US" sz="2800" b="1" dirty="0">
                <a:latin typeface="黑体" pitchFamily="49" charset="-122"/>
                <a:ea typeface="黑体" pitchFamily="49" charset="-122"/>
              </a:rPr>
              <a:t>④取消博古、李德的军事指挥权</a:t>
            </a:r>
            <a:r>
              <a:rPr lang="zh-CN" altLang="en-US" sz="2800" b="1" dirty="0" smtClean="0">
                <a:latin typeface="黑体" pitchFamily="49" charset="-122"/>
                <a:ea typeface="黑体" pitchFamily="49" charset="-122"/>
              </a:rPr>
              <a:t>。</a:t>
            </a:r>
            <a:endParaRPr lang="zh-CN" altLang="en-US" sz="2800" b="1" dirty="0">
              <a:latin typeface="黑体" pitchFamily="49" charset="-122"/>
              <a:ea typeface="黑体" pitchFamily="49" charset="-122"/>
            </a:endParaRPr>
          </a:p>
        </p:txBody>
      </p:sp>
      <p:sp>
        <p:nvSpPr>
          <p:cNvPr id="17" name="AutoShape 17"/>
          <p:cNvSpPr>
            <a:spLocks noChangeArrowheads="1"/>
          </p:cNvSpPr>
          <p:nvPr/>
        </p:nvSpPr>
        <p:spPr bwMode="auto">
          <a:xfrm>
            <a:off x="3478688" y="4209210"/>
            <a:ext cx="6048672" cy="2624991"/>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7200" b="1" dirty="0">
                <a:solidFill>
                  <a:srgbClr val="FFFF00"/>
                </a:solidFill>
                <a:latin typeface="+mn-ea"/>
              </a:rPr>
              <a:t>转折意义</a:t>
            </a:r>
          </a:p>
        </p:txBody>
      </p:sp>
      <p:pic>
        <p:nvPicPr>
          <p:cNvPr id="18" name="Picture 24" descr="“道”">
            <a:hlinkClick r:id="rId4" action="ppaction://hlinksldjump"/>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3413" y="6246195"/>
            <a:ext cx="567108"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6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box(in)">
                                      <p:cBhvr>
                                        <p:cTn id="7" dur="500"/>
                                        <p:tgtEl>
                                          <p:spTgt spid="44041"/>
                                        </p:tgtEl>
                                      </p:cBhvr>
                                    </p:animEffect>
                                  </p:childTnLst>
                                </p:cTn>
                              </p:par>
                            </p:childTnLst>
                          </p:cTn>
                        </p:par>
                        <p:par>
                          <p:cTn id="8" fill="hold" nodeType="with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4043"/>
                                        </p:tgtEl>
                                        <p:attrNameLst>
                                          <p:attrName>style.visibility</p:attrName>
                                        </p:attrNameLst>
                                      </p:cBhvr>
                                      <p:to>
                                        <p:strVal val="visible"/>
                                      </p:to>
                                    </p:set>
                                    <p:animEffect transition="in" filter="circle(in)">
                                      <p:cBhvr>
                                        <p:cTn id="11" dur="750"/>
                                        <p:tgtEl>
                                          <p:spTgt spid="44043"/>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200" decel="100000"/>
                                        <p:tgtEl>
                                          <p:spTgt spid="2"/>
                                        </p:tgtEl>
                                      </p:cBhvr>
                                    </p:animEffect>
                                    <p:anim calcmode="lin" valueType="num">
                                      <p:cBhvr>
                                        <p:cTn id="17" dur="1200" decel="100000" fill="hold"/>
                                        <p:tgtEl>
                                          <p:spTgt spid="2"/>
                                        </p:tgtEl>
                                        <p:attrNameLst>
                                          <p:attrName>style.rotation</p:attrName>
                                        </p:attrNameLst>
                                      </p:cBhvr>
                                      <p:tavLst>
                                        <p:tav tm="0">
                                          <p:val>
                                            <p:fltVal val="-90"/>
                                          </p:val>
                                        </p:tav>
                                        <p:tav tm="100000">
                                          <p:val>
                                            <p:fltVal val="0"/>
                                          </p:val>
                                        </p:tav>
                                      </p:tavLst>
                                    </p:anim>
                                    <p:anim calcmode="lin" valueType="num">
                                      <p:cBhvr>
                                        <p:cTn id="18" dur="1200" decel="100000" fill="hold"/>
                                        <p:tgtEl>
                                          <p:spTgt spid="2"/>
                                        </p:tgtEl>
                                        <p:attrNameLst>
                                          <p:attrName>ppt_x</p:attrName>
                                        </p:attrNameLst>
                                      </p:cBhvr>
                                      <p:tavLst>
                                        <p:tav tm="0">
                                          <p:val>
                                            <p:strVal val="#ppt_x+0.4"/>
                                          </p:val>
                                        </p:tav>
                                        <p:tav tm="100000">
                                          <p:val>
                                            <p:strVal val="#ppt_x-0.05"/>
                                          </p:val>
                                        </p:tav>
                                      </p:tavLst>
                                    </p:anim>
                                    <p:anim calcmode="lin" valueType="num">
                                      <p:cBhvr>
                                        <p:cTn id="19" dur="1200" decel="100000" fill="hold"/>
                                        <p:tgtEl>
                                          <p:spTgt spid="2"/>
                                        </p:tgtEl>
                                        <p:attrNameLst>
                                          <p:attrName>ppt_y</p:attrName>
                                        </p:attrNameLst>
                                      </p:cBhvr>
                                      <p:tavLst>
                                        <p:tav tm="0">
                                          <p:val>
                                            <p:strVal val="#ppt_y-0.4"/>
                                          </p:val>
                                        </p:tav>
                                        <p:tav tm="100000">
                                          <p:val>
                                            <p:strVal val="#ppt_y+0.1"/>
                                          </p:val>
                                        </p:tav>
                                      </p:tavLst>
                                    </p:anim>
                                    <p:anim calcmode="lin" valueType="num">
                                      <p:cBhvr>
                                        <p:cTn id="20" dur="300" accel="100000" fill="hold">
                                          <p:stCondLst>
                                            <p:cond delay="1200"/>
                                          </p:stCondLst>
                                        </p:cTn>
                                        <p:tgtEl>
                                          <p:spTgt spid="2"/>
                                        </p:tgtEl>
                                        <p:attrNameLst>
                                          <p:attrName>ppt_x</p:attrName>
                                        </p:attrNameLst>
                                      </p:cBhvr>
                                      <p:tavLst>
                                        <p:tav tm="0">
                                          <p:val>
                                            <p:strVal val="#ppt_x-0.05"/>
                                          </p:val>
                                        </p:tav>
                                        <p:tav tm="100000">
                                          <p:val>
                                            <p:strVal val="#ppt_x"/>
                                          </p:val>
                                        </p:tav>
                                      </p:tavLst>
                                    </p:anim>
                                    <p:anim calcmode="lin" valueType="num">
                                      <p:cBhvr>
                                        <p:cTn id="21" dur="300" accel="100000" fill="hold">
                                          <p:stCondLst>
                                            <p:cond delay="12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44048"/>
                                        </p:tgtEl>
                                        <p:attrNameLst>
                                          <p:attrName>style.visibility</p:attrName>
                                        </p:attrNameLst>
                                      </p:cBhvr>
                                      <p:to>
                                        <p:strVal val="visible"/>
                                      </p:to>
                                    </p:set>
                                    <p:anim calcmode="lin" valueType="num">
                                      <p:cBhvr>
                                        <p:cTn id="26" dur="500" fill="hold"/>
                                        <p:tgtEl>
                                          <p:spTgt spid="44048"/>
                                        </p:tgtEl>
                                        <p:attrNameLst>
                                          <p:attrName>ppt_w</p:attrName>
                                        </p:attrNameLst>
                                      </p:cBhvr>
                                      <p:tavLst>
                                        <p:tav tm="0">
                                          <p:val>
                                            <p:fltVal val="0"/>
                                          </p:val>
                                        </p:tav>
                                        <p:tav tm="100000">
                                          <p:val>
                                            <p:strVal val="#ppt_w"/>
                                          </p:val>
                                        </p:tav>
                                      </p:tavLst>
                                    </p:anim>
                                    <p:anim calcmode="lin" valueType="num">
                                      <p:cBhvr>
                                        <p:cTn id="27" dur="500" fill="hold"/>
                                        <p:tgtEl>
                                          <p:spTgt spid="44048"/>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80">
                                          <p:stCondLst>
                                            <p:cond delay="0"/>
                                          </p:stCondLst>
                                        </p:cTn>
                                        <p:tgtEl>
                                          <p:spTgt spid="17"/>
                                        </p:tgtEl>
                                      </p:cBhvr>
                                    </p:animEffect>
                                    <p:anim calcmode="lin" valueType="num">
                                      <p:cBhvr>
                                        <p:cTn id="3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8" dur="26">
                                          <p:stCondLst>
                                            <p:cond delay="650"/>
                                          </p:stCondLst>
                                        </p:cTn>
                                        <p:tgtEl>
                                          <p:spTgt spid="17"/>
                                        </p:tgtEl>
                                      </p:cBhvr>
                                      <p:to x="100000" y="60000"/>
                                    </p:animScale>
                                    <p:animScale>
                                      <p:cBhvr>
                                        <p:cTn id="39" dur="166" decel="50000">
                                          <p:stCondLst>
                                            <p:cond delay="67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44043" grpId="0"/>
      <p:bldP spid="44048" grpId="0" animBg="1"/>
      <p:bldP spid="2"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body" idx="1"/>
          </p:nvPr>
        </p:nvSpPr>
        <p:spPr>
          <a:xfrm>
            <a:off x="0" y="1417405"/>
            <a:ext cx="9377534" cy="1612900"/>
          </a:xfrm>
        </p:spPr>
        <p:txBody>
          <a:bodyPr/>
          <a:lstStyle/>
          <a:p>
            <a:pPr marL="0" indent="0">
              <a:buNone/>
            </a:pPr>
            <a:r>
              <a:rPr lang="en-US" altLang="zh-CN" sz="2800" b="1" dirty="0" smtClean="0">
                <a:solidFill>
                  <a:schemeClr val="tx1"/>
                </a:solidFill>
              </a:rPr>
              <a:t>1</a:t>
            </a:r>
            <a:r>
              <a:rPr lang="zh-CN" altLang="en-US" sz="2800" b="1" dirty="0" smtClean="0">
                <a:solidFill>
                  <a:schemeClr val="tx1"/>
                </a:solidFill>
              </a:rPr>
              <a:t>）</a:t>
            </a:r>
            <a:r>
              <a:rPr lang="zh-CN" altLang="en-US" sz="2800" b="1" dirty="0" smtClean="0">
                <a:solidFill>
                  <a:srgbClr val="FF0000"/>
                </a:solidFill>
              </a:rPr>
              <a:t>大革命</a:t>
            </a:r>
            <a:r>
              <a:rPr lang="zh-CN" altLang="en-US" sz="2800" b="1" dirty="0">
                <a:solidFill>
                  <a:srgbClr val="FF0000"/>
                </a:solidFill>
              </a:rPr>
              <a:t>失败</a:t>
            </a:r>
            <a:r>
              <a:rPr lang="zh-CN" altLang="en-US" sz="2800" b="1" dirty="0">
                <a:solidFill>
                  <a:schemeClr val="tx1"/>
                </a:solidFill>
              </a:rPr>
              <a:t>的惨痛教训，认识到掌握军队的重要性</a:t>
            </a:r>
          </a:p>
          <a:p>
            <a:pPr marL="0" indent="0">
              <a:buNone/>
            </a:pPr>
            <a:r>
              <a:rPr lang="en-US" altLang="zh-CN" sz="2800" b="1" dirty="0" smtClean="0">
                <a:solidFill>
                  <a:schemeClr val="tx1"/>
                </a:solidFill>
              </a:rPr>
              <a:t>2</a:t>
            </a:r>
            <a:r>
              <a:rPr lang="zh-CN" altLang="en-US" sz="2800" b="1" dirty="0" smtClean="0">
                <a:solidFill>
                  <a:schemeClr val="tx1"/>
                </a:solidFill>
              </a:rPr>
              <a:t>）共产党</a:t>
            </a:r>
            <a:r>
              <a:rPr lang="zh-CN" altLang="en-US" sz="2800" b="1" dirty="0">
                <a:solidFill>
                  <a:schemeClr val="tx1"/>
                </a:solidFill>
              </a:rPr>
              <a:t>掌握一部分武装力量</a:t>
            </a:r>
          </a:p>
          <a:p>
            <a:pPr marL="0" indent="0">
              <a:buNone/>
            </a:pPr>
            <a:r>
              <a:rPr lang="en-US" altLang="zh-CN" sz="2800" b="1" dirty="0" smtClean="0">
                <a:solidFill>
                  <a:schemeClr val="tx1"/>
                </a:solidFill>
              </a:rPr>
              <a:t>3</a:t>
            </a:r>
            <a:r>
              <a:rPr lang="zh-CN" altLang="en-US" sz="2800" b="1" dirty="0" smtClean="0">
                <a:solidFill>
                  <a:schemeClr val="tx1"/>
                </a:solidFill>
              </a:rPr>
              <a:t>）南昌</a:t>
            </a:r>
            <a:r>
              <a:rPr lang="zh-CN" altLang="en-US" sz="2800" b="1" dirty="0">
                <a:solidFill>
                  <a:schemeClr val="tx1"/>
                </a:solidFill>
              </a:rPr>
              <a:t>附近敌人兵力薄弱</a:t>
            </a:r>
          </a:p>
        </p:txBody>
      </p:sp>
      <p:sp>
        <p:nvSpPr>
          <p:cNvPr id="10245" name="Rectangle 5"/>
          <p:cNvSpPr>
            <a:spLocks noChangeArrowheads="1"/>
          </p:cNvSpPr>
          <p:nvPr/>
        </p:nvSpPr>
        <p:spPr bwMode="auto">
          <a:xfrm>
            <a:off x="15969" y="830229"/>
            <a:ext cx="2037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t>1</a:t>
            </a:r>
            <a:r>
              <a:rPr lang="zh-CN" altLang="en-US" sz="3200" b="1" dirty="0"/>
              <a:t>、</a:t>
            </a:r>
            <a:r>
              <a:rPr lang="zh-CN" altLang="en-US" sz="3200" b="1" dirty="0" smtClean="0"/>
              <a:t>背景：</a:t>
            </a:r>
            <a:endParaRPr lang="zh-CN" altLang="en-US" sz="3200" b="1" dirty="0"/>
          </a:p>
        </p:txBody>
      </p:sp>
      <p:sp>
        <p:nvSpPr>
          <p:cNvPr id="10246" name="Rectangle 6"/>
          <p:cNvSpPr>
            <a:spLocks noChangeArrowheads="1"/>
          </p:cNvSpPr>
          <p:nvPr/>
        </p:nvSpPr>
        <p:spPr bwMode="auto">
          <a:xfrm>
            <a:off x="0" y="3062254"/>
            <a:ext cx="36856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t>2</a:t>
            </a:r>
            <a:r>
              <a:rPr lang="zh-CN" altLang="en-US" sz="3200" b="1" dirty="0"/>
              <a:t>、时间、</a:t>
            </a:r>
            <a:r>
              <a:rPr lang="zh-CN" altLang="en-US" sz="3200" b="1" dirty="0" smtClean="0"/>
              <a:t>领导人：</a:t>
            </a:r>
            <a:endParaRPr lang="zh-CN" altLang="en-US" sz="3200" b="1" dirty="0"/>
          </a:p>
        </p:txBody>
      </p:sp>
      <p:sp>
        <p:nvSpPr>
          <p:cNvPr id="10247" name="Rectangle 7"/>
          <p:cNvSpPr>
            <a:spLocks noChangeArrowheads="1"/>
          </p:cNvSpPr>
          <p:nvPr/>
        </p:nvSpPr>
        <p:spPr bwMode="auto">
          <a:xfrm>
            <a:off x="4798823" y="3199280"/>
            <a:ext cx="20409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t>周恩来、贺龙</a:t>
            </a:r>
          </a:p>
        </p:txBody>
      </p:sp>
      <p:sp>
        <p:nvSpPr>
          <p:cNvPr id="10248" name="Rectangle 8"/>
          <p:cNvSpPr>
            <a:spLocks noChangeArrowheads="1"/>
          </p:cNvSpPr>
          <p:nvPr/>
        </p:nvSpPr>
        <p:spPr bwMode="auto">
          <a:xfrm>
            <a:off x="-30105" y="3807464"/>
            <a:ext cx="2037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t>3</a:t>
            </a:r>
            <a:r>
              <a:rPr lang="zh-CN" altLang="en-US" sz="3200" b="1" dirty="0"/>
              <a:t>、</a:t>
            </a:r>
            <a:r>
              <a:rPr lang="zh-CN" altLang="en-US" sz="3200" b="1" dirty="0" smtClean="0"/>
              <a:t>经过：</a:t>
            </a:r>
            <a:endParaRPr lang="zh-CN" altLang="en-US" sz="3200" b="1" dirty="0"/>
          </a:p>
        </p:txBody>
      </p:sp>
      <p:sp>
        <p:nvSpPr>
          <p:cNvPr id="10249" name="Rectangle 9"/>
          <p:cNvSpPr>
            <a:spLocks noChangeArrowheads="1"/>
          </p:cNvSpPr>
          <p:nvPr/>
        </p:nvSpPr>
        <p:spPr bwMode="auto">
          <a:xfrm>
            <a:off x="1611993" y="3848879"/>
            <a:ext cx="56525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800" b="1" dirty="0">
                <a:ea typeface="黑体" pitchFamily="49" charset="-122"/>
              </a:rPr>
              <a:t>南昌起义，南下受阻，兵分两路。</a:t>
            </a:r>
            <a:r>
              <a:rPr lang="zh-CN" altLang="en-US" dirty="0"/>
              <a:t> </a:t>
            </a:r>
          </a:p>
        </p:txBody>
      </p:sp>
      <p:sp>
        <p:nvSpPr>
          <p:cNvPr id="10250" name="Rectangle 10"/>
          <p:cNvSpPr>
            <a:spLocks noChangeArrowheads="1"/>
          </p:cNvSpPr>
          <p:nvPr/>
        </p:nvSpPr>
        <p:spPr bwMode="auto">
          <a:xfrm>
            <a:off x="-13193" y="5336975"/>
            <a:ext cx="67716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800" b="1" dirty="0" smtClean="0">
                <a:solidFill>
                  <a:srgbClr val="FF0000"/>
                </a:solidFill>
                <a:ea typeface="黑体" pitchFamily="49" charset="-122"/>
              </a:rPr>
              <a:t>   打响</a:t>
            </a:r>
            <a:r>
              <a:rPr lang="zh-CN" altLang="en-US" sz="2800" b="1" dirty="0">
                <a:solidFill>
                  <a:srgbClr val="000099"/>
                </a:solidFill>
                <a:ea typeface="黑体" pitchFamily="49" charset="-122"/>
              </a:rPr>
              <a:t>武装反抗国民党反动统治的</a:t>
            </a:r>
            <a:r>
              <a:rPr lang="zh-CN" altLang="en-US" sz="2800" b="1" dirty="0">
                <a:solidFill>
                  <a:srgbClr val="FF0000"/>
                </a:solidFill>
                <a:ea typeface="黑体" pitchFamily="49" charset="-122"/>
              </a:rPr>
              <a:t>第一枪</a:t>
            </a:r>
            <a:r>
              <a:rPr lang="zh-CN" altLang="en-US" sz="2800" b="1" dirty="0">
                <a:solidFill>
                  <a:srgbClr val="000099"/>
                </a:solidFill>
                <a:ea typeface="黑体" pitchFamily="49" charset="-122"/>
              </a:rPr>
              <a:t>，</a:t>
            </a:r>
            <a:r>
              <a:rPr lang="zh-CN" altLang="en-US" sz="2800" b="1" dirty="0">
                <a:solidFill>
                  <a:srgbClr val="FF0000"/>
                </a:solidFill>
                <a:ea typeface="黑体" pitchFamily="49" charset="-122"/>
              </a:rPr>
              <a:t>标志着</a:t>
            </a:r>
            <a:r>
              <a:rPr lang="zh-CN" altLang="en-US" sz="2800" b="1" dirty="0">
                <a:solidFill>
                  <a:srgbClr val="000099"/>
                </a:solidFill>
                <a:ea typeface="黑体" pitchFamily="49" charset="-122"/>
              </a:rPr>
              <a:t>中国共产党</a:t>
            </a:r>
            <a:r>
              <a:rPr lang="zh-CN" altLang="en-US" sz="2800" b="1" dirty="0">
                <a:solidFill>
                  <a:srgbClr val="FF0000"/>
                </a:solidFill>
                <a:ea typeface="黑体" pitchFamily="49" charset="-122"/>
              </a:rPr>
              <a:t>独立领导武装斗争</a:t>
            </a:r>
            <a:r>
              <a:rPr lang="zh-CN" altLang="en-US" sz="2800" b="1" dirty="0">
                <a:solidFill>
                  <a:srgbClr val="000099"/>
                </a:solidFill>
                <a:ea typeface="黑体" pitchFamily="49" charset="-122"/>
              </a:rPr>
              <a:t>、</a:t>
            </a:r>
            <a:r>
              <a:rPr lang="zh-CN" altLang="en-US" sz="2800" b="1" dirty="0">
                <a:solidFill>
                  <a:srgbClr val="FF0000"/>
                </a:solidFill>
                <a:ea typeface="黑体" pitchFamily="49" charset="-122"/>
              </a:rPr>
              <a:t>创建人民军队</a:t>
            </a:r>
            <a:r>
              <a:rPr lang="zh-CN" altLang="en-US" sz="2800" b="1" dirty="0">
                <a:solidFill>
                  <a:srgbClr val="000099"/>
                </a:solidFill>
                <a:ea typeface="黑体" pitchFamily="49" charset="-122"/>
              </a:rPr>
              <a:t>和武装夺取政权的</a:t>
            </a:r>
            <a:r>
              <a:rPr lang="zh-CN" altLang="en-US" sz="2800" b="1" dirty="0">
                <a:solidFill>
                  <a:srgbClr val="FF0000"/>
                </a:solidFill>
                <a:ea typeface="黑体" pitchFamily="49" charset="-122"/>
              </a:rPr>
              <a:t>开始</a:t>
            </a:r>
            <a:r>
              <a:rPr lang="zh-CN" altLang="en-US" sz="2800" b="1" dirty="0">
                <a:solidFill>
                  <a:srgbClr val="000099"/>
                </a:solidFill>
                <a:ea typeface="黑体" pitchFamily="49" charset="-122"/>
              </a:rPr>
              <a:t>。</a:t>
            </a:r>
          </a:p>
        </p:txBody>
      </p:sp>
      <p:sp>
        <p:nvSpPr>
          <p:cNvPr id="10252" name="Rectangle 12"/>
          <p:cNvSpPr>
            <a:spLocks noChangeArrowheads="1"/>
          </p:cNvSpPr>
          <p:nvPr/>
        </p:nvSpPr>
        <p:spPr bwMode="auto">
          <a:xfrm>
            <a:off x="15969" y="4612000"/>
            <a:ext cx="2037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dirty="0"/>
              <a:t>4</a:t>
            </a:r>
            <a:r>
              <a:rPr lang="zh-CN" altLang="en-US" sz="3200" b="1" dirty="0"/>
              <a:t>、</a:t>
            </a:r>
            <a:r>
              <a:rPr lang="zh-CN" altLang="en-US" sz="3200" b="1" dirty="0" smtClean="0"/>
              <a:t>意义：</a:t>
            </a:r>
            <a:endParaRPr lang="zh-CN" altLang="en-US" sz="3200" b="1" dirty="0"/>
          </a:p>
        </p:txBody>
      </p:sp>
      <p:sp>
        <p:nvSpPr>
          <p:cNvPr id="11" name="Text Box 9"/>
          <p:cNvSpPr txBox="1">
            <a:spLocks noChangeArrowheads="1"/>
          </p:cNvSpPr>
          <p:nvPr/>
        </p:nvSpPr>
        <p:spPr bwMode="auto">
          <a:xfrm>
            <a:off x="3346761" y="3074033"/>
            <a:ext cx="16760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buFont typeface="Arial" pitchFamily="34" charset="0"/>
              <a:buNone/>
            </a:pPr>
            <a:r>
              <a:rPr lang="en-US" altLang="zh-CN" sz="2800" b="1" dirty="0">
                <a:solidFill>
                  <a:srgbClr val="FF0000"/>
                </a:solidFill>
                <a:latin typeface="黑体" pitchFamily="49" charset="-122"/>
                <a:ea typeface="黑体" pitchFamily="49" charset="-122"/>
              </a:rPr>
              <a:t>1927.8.1</a:t>
            </a:r>
          </a:p>
        </p:txBody>
      </p:sp>
      <p:grpSp>
        <p:nvGrpSpPr>
          <p:cNvPr id="15" name="Group 2065"/>
          <p:cNvGrpSpPr>
            <a:grpSpLocks/>
          </p:cNvGrpSpPr>
          <p:nvPr/>
        </p:nvGrpSpPr>
        <p:grpSpPr bwMode="auto">
          <a:xfrm>
            <a:off x="6949157" y="1963929"/>
            <a:ext cx="2772693" cy="3907463"/>
            <a:chOff x="3936" y="912"/>
            <a:chExt cx="1776" cy="2806"/>
          </a:xfrm>
        </p:grpSpPr>
        <p:pic>
          <p:nvPicPr>
            <p:cNvPr id="16" name="Picture 2066" descr="刘伯承"/>
            <p:cNvPicPr>
              <a:picLocks noChangeAspect="1" noChangeArrowheads="1"/>
            </p:cNvPicPr>
            <p:nvPr/>
          </p:nvPicPr>
          <p:blipFill>
            <a:blip r:embed="rId2">
              <a:extLst>
                <a:ext uri="{28A0092B-C50C-407E-A947-70E740481C1C}">
                  <a14:useLocalDpi xmlns:a14="http://schemas.microsoft.com/office/drawing/2010/main" val="0"/>
                </a:ext>
              </a:extLst>
            </a:blip>
            <a:srcRect r="43860"/>
            <a:stretch>
              <a:fillRect/>
            </a:stretch>
          </p:blipFill>
          <p:spPr bwMode="auto">
            <a:xfrm>
              <a:off x="3984" y="912"/>
              <a:ext cx="1685" cy="2592"/>
            </a:xfrm>
            <a:prstGeom prst="rect">
              <a:avLst/>
            </a:prstGeom>
            <a:noFill/>
            <a:ln w="762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2067"/>
            <p:cNvSpPr txBox="1">
              <a:spLocks noChangeArrowheads="1"/>
            </p:cNvSpPr>
            <p:nvPr/>
          </p:nvSpPr>
          <p:spPr bwMode="auto">
            <a:xfrm>
              <a:off x="3936" y="3407"/>
              <a:ext cx="1776" cy="311"/>
            </a:xfrm>
            <a:prstGeom prst="rect">
              <a:avLst/>
            </a:prstGeom>
            <a:solidFill>
              <a:srgbClr val="FFFFFF"/>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zh-CN" altLang="en-US" sz="1600">
                  <a:solidFill>
                    <a:schemeClr val="tx1"/>
                  </a:solidFill>
                  <a:ea typeface="华文细黑" pitchFamily="2" charset="-122"/>
                </a:rPr>
                <a:t>刘伯承</a:t>
              </a:r>
            </a:p>
          </p:txBody>
        </p:sp>
      </p:grpSp>
      <p:pic>
        <p:nvPicPr>
          <p:cNvPr id="14" name="Picture 2064" descr="A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027" y="1979953"/>
            <a:ext cx="2729692" cy="37850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63" descr="A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205" y="1994989"/>
            <a:ext cx="2705562" cy="377002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6864092" y="1986667"/>
            <a:ext cx="2904865" cy="4083140"/>
            <a:chOff x="5856739" y="0"/>
            <a:chExt cx="2673509" cy="3384550"/>
          </a:xfrm>
        </p:grpSpPr>
        <p:pic>
          <p:nvPicPr>
            <p:cNvPr id="19" name="Picture 2060" descr="A1-03"/>
            <p:cNvPicPr>
              <a:picLocks noChangeAspect="1" noChangeArrowheads="1"/>
            </p:cNvPicPr>
            <p:nvPr/>
          </p:nvPicPr>
          <p:blipFill>
            <a:blip r:embed="rId5">
              <a:extLst>
                <a:ext uri="{28A0092B-C50C-407E-A947-70E740481C1C}">
                  <a14:useLocalDpi xmlns:a14="http://schemas.microsoft.com/office/drawing/2010/main" val="0"/>
                </a:ext>
              </a:extLst>
            </a:blip>
            <a:srcRect b="9836"/>
            <a:stretch>
              <a:fillRect/>
            </a:stretch>
          </p:blipFill>
          <p:spPr bwMode="auto">
            <a:xfrm>
              <a:off x="5856739" y="0"/>
              <a:ext cx="2673509" cy="33845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061"/>
            <p:cNvSpPr>
              <a:spLocks noChangeArrowheads="1"/>
            </p:cNvSpPr>
            <p:nvPr/>
          </p:nvSpPr>
          <p:spPr bwMode="auto">
            <a:xfrm>
              <a:off x="7444365" y="2787134"/>
              <a:ext cx="92704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0"/>
                </a:spcBef>
              </a:pPr>
              <a:r>
                <a:rPr lang="zh-CN" altLang="en-US" sz="2400" b="1" dirty="0" smtClean="0">
                  <a:solidFill>
                    <a:srgbClr val="FF0000"/>
                  </a:solidFill>
                  <a:latin typeface="黑体" pitchFamily="49" charset="-122"/>
                  <a:ea typeface="黑体" pitchFamily="49" charset="-122"/>
                </a:rPr>
                <a:t>贺龙</a:t>
              </a:r>
              <a:endParaRPr lang="zh-CN" altLang="en-US" sz="2400" b="1" dirty="0">
                <a:solidFill>
                  <a:srgbClr val="FF0000"/>
                </a:solidFill>
                <a:latin typeface="黑体" pitchFamily="49" charset="-122"/>
                <a:ea typeface="黑体" pitchFamily="49" charset="-122"/>
              </a:endParaRPr>
            </a:p>
          </p:txBody>
        </p:sp>
      </p:grpSp>
      <p:grpSp>
        <p:nvGrpSpPr>
          <p:cNvPr id="21" name="组合 20"/>
          <p:cNvGrpSpPr/>
          <p:nvPr/>
        </p:nvGrpSpPr>
        <p:grpSpPr>
          <a:xfrm>
            <a:off x="6816985" y="1963929"/>
            <a:ext cx="2904865" cy="4105878"/>
            <a:chOff x="1799217" y="0"/>
            <a:chExt cx="2511478" cy="3232150"/>
          </a:xfrm>
        </p:grpSpPr>
        <p:pic>
          <p:nvPicPr>
            <p:cNvPr id="22" name="Picture 2053" descr="周恩来"/>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9217" y="0"/>
              <a:ext cx="2511478" cy="3232150"/>
            </a:xfrm>
            <a:prstGeom prst="rect">
              <a:avLst/>
            </a:prstGeom>
            <a:noFill/>
            <a:ln w="762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3" name="矩形 22"/>
            <p:cNvSpPr/>
            <p:nvPr/>
          </p:nvSpPr>
          <p:spPr>
            <a:xfrm>
              <a:off x="3433298" y="2831068"/>
              <a:ext cx="877163" cy="369332"/>
            </a:xfrm>
            <a:prstGeom prst="rect">
              <a:avLst/>
            </a:prstGeom>
          </p:spPr>
          <p:txBody>
            <a:bodyPr wrap="none">
              <a:spAutoFit/>
            </a:bodyPr>
            <a:lstStyle/>
            <a:p>
              <a:pPr>
                <a:spcBef>
                  <a:spcPct val="0"/>
                </a:spcBef>
              </a:pPr>
              <a:r>
                <a:rPr lang="zh-CN" altLang="en-US" b="1" dirty="0">
                  <a:solidFill>
                    <a:srgbClr val="FF0000"/>
                  </a:solidFill>
                  <a:latin typeface="黑体" pitchFamily="49" charset="-122"/>
                  <a:ea typeface="黑体" pitchFamily="49" charset="-122"/>
                </a:rPr>
                <a:t>周恩来</a:t>
              </a:r>
            </a:p>
          </p:txBody>
        </p:sp>
      </p:grpSp>
      <p:grpSp>
        <p:nvGrpSpPr>
          <p:cNvPr id="25" name="组合 24"/>
          <p:cNvGrpSpPr/>
          <p:nvPr/>
        </p:nvGrpSpPr>
        <p:grpSpPr>
          <a:xfrm>
            <a:off x="-1" y="-54132"/>
            <a:ext cx="9901485" cy="1105326"/>
            <a:chOff x="0" y="-42815"/>
            <a:chExt cx="9721850" cy="945522"/>
          </a:xfrm>
        </p:grpSpPr>
        <p:pic>
          <p:nvPicPr>
            <p:cNvPr id="26" name="Picture 6" descr="透明卷轴"/>
            <p:cNvPicPr>
              <a:picLocks noChangeAspect="1" noChangeArrowheads="1"/>
            </p:cNvPicPr>
            <p:nvPr/>
          </p:nvPicPr>
          <p:blipFill>
            <a:blip r:embed="rId7" cstate="print"/>
            <a:srcRect l="15050"/>
            <a:stretch>
              <a:fillRect/>
            </a:stretch>
          </p:blipFill>
          <p:spPr bwMode="auto">
            <a:xfrm>
              <a:off x="0" y="-42815"/>
              <a:ext cx="9721850" cy="700451"/>
            </a:xfrm>
            <a:prstGeom prst="rect">
              <a:avLst/>
            </a:prstGeom>
            <a:noFill/>
            <a:ln w="9525">
              <a:noFill/>
              <a:miter lim="800000"/>
              <a:headEnd/>
              <a:tailEnd/>
            </a:ln>
          </p:spPr>
        </p:pic>
        <p:sp>
          <p:nvSpPr>
            <p:cNvPr id="27" name="TextBox 26"/>
            <p:cNvSpPr txBox="1"/>
            <p:nvPr/>
          </p:nvSpPr>
          <p:spPr>
            <a:xfrm>
              <a:off x="108397" y="-42815"/>
              <a:ext cx="4248472" cy="945522"/>
            </a:xfrm>
            <a:prstGeom prst="rect">
              <a:avLst/>
            </a:prstGeom>
            <a:noFill/>
          </p:spPr>
          <p:txBody>
            <a:bodyPr wrap="square" rtlCol="0">
              <a:spAutoFit/>
            </a:bodyPr>
            <a:lstStyle/>
            <a:p>
              <a:r>
                <a:rPr lang="zh-CN" altLang="en-US" sz="4800" b="1" dirty="0" smtClean="0">
                  <a:latin typeface="隶书" pitchFamily="49" charset="-122"/>
                  <a:ea typeface="隶书" pitchFamily="49" charset="-122"/>
                </a:rPr>
                <a:t>一、南昌起义</a:t>
              </a:r>
              <a:endParaRPr lang="zh-CN" altLang="en-US" sz="4800" b="1" dirty="0">
                <a:latin typeface="隶书" pitchFamily="49" charset="-122"/>
                <a:ea typeface="隶书" pitchFamily="49" charset="-122"/>
              </a:endParaRPr>
            </a:p>
          </p:txBody>
        </p:sp>
      </p:grpSp>
      <p:grpSp>
        <p:nvGrpSpPr>
          <p:cNvPr id="31" name="Group 2"/>
          <p:cNvGrpSpPr>
            <a:grpSpLocks/>
          </p:cNvGrpSpPr>
          <p:nvPr/>
        </p:nvGrpSpPr>
        <p:grpSpPr bwMode="auto">
          <a:xfrm>
            <a:off x="-12300" y="734298"/>
            <a:ext cx="9768957" cy="6262721"/>
            <a:chOff x="0" y="0"/>
            <a:chExt cx="3120" cy="2518"/>
          </a:xfrm>
        </p:grpSpPr>
        <p:pic>
          <p:nvPicPr>
            <p:cNvPr id="32" name="Picture 3" descr="南昌起义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120" cy="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4"/>
            <p:cNvSpPr txBox="1">
              <a:spLocks noChangeArrowheads="1"/>
            </p:cNvSpPr>
            <p:nvPr/>
          </p:nvSpPr>
          <p:spPr bwMode="auto">
            <a:xfrm>
              <a:off x="72" y="2129"/>
              <a:ext cx="2756"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lgn="ctr"/>
              <a:r>
                <a:rPr lang="zh-CN" altLang="en-US" sz="1800" dirty="0">
                  <a:solidFill>
                    <a:srgbClr val="FFFF00"/>
                  </a:solidFill>
                  <a:latin typeface="Times New Roman" pitchFamily="18" charset="0"/>
                  <a:ea typeface="华文新魏" pitchFamily="2" charset="-122"/>
                </a:rPr>
                <a:t>      </a:t>
              </a:r>
              <a:r>
                <a:rPr lang="zh-CN" altLang="en-US" sz="3600" b="1" dirty="0">
                  <a:solidFill>
                    <a:srgbClr val="FFFF00"/>
                  </a:solidFill>
                  <a:latin typeface="Times New Roman" pitchFamily="18" charset="0"/>
                  <a:ea typeface="华文新魏" pitchFamily="2" charset="-122"/>
                </a:rPr>
                <a:t>八一南昌起义</a:t>
              </a:r>
              <a:endParaRPr lang="zh-CN" altLang="en-US" sz="3600" dirty="0">
                <a:solidFill>
                  <a:srgbClr val="FFFF00"/>
                </a:solidFill>
                <a:latin typeface="Times New Roman" pitchFamily="18" charset="0"/>
                <a:ea typeface="华文新魏" pitchFamily="2" charset="-122"/>
              </a:endParaRPr>
            </a:p>
          </p:txBody>
        </p:sp>
      </p:grpSp>
    </p:spTree>
    <p:extLst>
      <p:ext uri="{BB962C8B-B14F-4D97-AF65-F5344CB8AC3E}">
        <p14:creationId xmlns:p14="http://schemas.microsoft.com/office/powerpoint/2010/main" val="327324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1"/>
                                        </p:tgtEl>
                                        <p:attrNameLst>
                                          <p:attrName>ppt_x</p:attrName>
                                        </p:attrNameLst>
                                      </p:cBhvr>
                                      <p:tavLst>
                                        <p:tav tm="0">
                                          <p:val>
                                            <p:strVal val="ppt_x"/>
                                          </p:val>
                                        </p:tav>
                                        <p:tav tm="100000">
                                          <p:val>
                                            <p:strVal val="ppt_x"/>
                                          </p:val>
                                        </p:tav>
                                      </p:tavLst>
                                    </p:anim>
                                    <p:anim calcmode="lin" valueType="num">
                                      <p:cBhvr additive="base">
                                        <p:cTn id="33" dur="500"/>
                                        <p:tgtEl>
                                          <p:spTgt spid="31"/>
                                        </p:tgtEl>
                                        <p:attrNameLst>
                                          <p:attrName>ppt_y</p:attrName>
                                        </p:attrNameLst>
                                      </p:cBhvr>
                                      <p:tavLst>
                                        <p:tav tm="0">
                                          <p:val>
                                            <p:strVal val="ppt_y"/>
                                          </p:val>
                                        </p:tav>
                                        <p:tav tm="100000">
                                          <p:val>
                                            <p:strVal val="1+ppt_h/2"/>
                                          </p:val>
                                        </p:tav>
                                      </p:tavLst>
                                    </p:anim>
                                    <p:set>
                                      <p:cBhvr>
                                        <p:cTn id="34" dur="1" fill="hold">
                                          <p:stCondLst>
                                            <p:cond delay="499"/>
                                          </p:stCondLst>
                                        </p:cTn>
                                        <p:tgtEl>
                                          <p:spTgt spid="31"/>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10247"/>
                                        </p:tgtEl>
                                        <p:attrNameLst>
                                          <p:attrName>style.visibility</p:attrName>
                                        </p:attrNameLst>
                                      </p:cBhvr>
                                      <p:to>
                                        <p:strVal val="visible"/>
                                      </p:to>
                                    </p:set>
                                    <p:anim calcmode="lin" valueType="num">
                                      <p:cBhvr additive="base">
                                        <p:cTn id="37" dur="500" fill="hold"/>
                                        <p:tgtEl>
                                          <p:spTgt spid="10247"/>
                                        </p:tgtEl>
                                        <p:attrNameLst>
                                          <p:attrName>ppt_x</p:attrName>
                                        </p:attrNameLst>
                                      </p:cBhvr>
                                      <p:tavLst>
                                        <p:tav tm="0">
                                          <p:val>
                                            <p:strVal val="#ppt_x"/>
                                          </p:val>
                                        </p:tav>
                                        <p:tav tm="100000">
                                          <p:val>
                                            <p:strVal val="#ppt_x"/>
                                          </p:val>
                                        </p:tav>
                                      </p:tavLst>
                                    </p:anim>
                                    <p:anim calcmode="lin" valueType="num">
                                      <p:cBhvr additive="base">
                                        <p:cTn id="38"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20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0-#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30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0-#ppt_w/2"/>
                                          </p:val>
                                        </p:tav>
                                        <p:tav tm="100000">
                                          <p:val>
                                            <p:strVal val="#ppt_x"/>
                                          </p:val>
                                        </p:tav>
                                      </p:tavLst>
                                    </p:anim>
                                    <p:anim calcmode="lin" valueType="num">
                                      <p:cBhvr additive="base">
                                        <p:cTn id="52" dur="10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45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000" fill="hold"/>
                                        <p:tgtEl>
                                          <p:spTgt spid="18"/>
                                        </p:tgtEl>
                                        <p:attrNameLst>
                                          <p:attrName>ppt_x</p:attrName>
                                        </p:attrNameLst>
                                      </p:cBhvr>
                                      <p:tavLst>
                                        <p:tav tm="0">
                                          <p:val>
                                            <p:strVal val="0-#ppt_w/2"/>
                                          </p:val>
                                        </p:tav>
                                        <p:tav tm="100000">
                                          <p:val>
                                            <p:strVal val="#ppt_x"/>
                                          </p:val>
                                        </p:tav>
                                      </p:tavLst>
                                    </p:anim>
                                    <p:anim calcmode="lin" valueType="num">
                                      <p:cBhvr additive="base">
                                        <p:cTn id="56" dur="10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575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1000" fill="hold"/>
                                        <p:tgtEl>
                                          <p:spTgt spid="21"/>
                                        </p:tgtEl>
                                        <p:attrNameLst>
                                          <p:attrName>ppt_x</p:attrName>
                                        </p:attrNameLst>
                                      </p:cBhvr>
                                      <p:tavLst>
                                        <p:tav tm="0">
                                          <p:val>
                                            <p:strVal val="#ppt_x"/>
                                          </p:val>
                                        </p:tav>
                                        <p:tav tm="100000">
                                          <p:val>
                                            <p:strVal val="#ppt_x"/>
                                          </p:val>
                                        </p:tav>
                                      </p:tavLst>
                                    </p:anim>
                                    <p:anim calcmode="lin" valueType="num">
                                      <p:cBhvr additive="base">
                                        <p:cTn id="6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249"/>
                                        </p:tgtEl>
                                        <p:attrNameLst>
                                          <p:attrName>style.visibility</p:attrName>
                                        </p:attrNameLst>
                                      </p:cBhvr>
                                      <p:to>
                                        <p:strVal val="visible"/>
                                      </p:to>
                                    </p:set>
                                    <p:anim calcmode="lin" valueType="num">
                                      <p:cBhvr additive="base">
                                        <p:cTn id="65" dur="500" fill="hold"/>
                                        <p:tgtEl>
                                          <p:spTgt spid="10249"/>
                                        </p:tgtEl>
                                        <p:attrNameLst>
                                          <p:attrName>ppt_x</p:attrName>
                                        </p:attrNameLst>
                                      </p:cBhvr>
                                      <p:tavLst>
                                        <p:tav tm="0">
                                          <p:val>
                                            <p:strVal val="#ppt_x"/>
                                          </p:val>
                                        </p:tav>
                                        <p:tav tm="100000">
                                          <p:val>
                                            <p:strVal val="#ppt_x"/>
                                          </p:val>
                                        </p:tav>
                                      </p:tavLst>
                                    </p:anim>
                                    <p:anim calcmode="lin" valueType="num">
                                      <p:cBhvr additive="base">
                                        <p:cTn id="66"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0250"/>
                                        </p:tgtEl>
                                        <p:attrNameLst>
                                          <p:attrName>style.visibility</p:attrName>
                                        </p:attrNameLst>
                                      </p:cBhvr>
                                      <p:to>
                                        <p:strVal val="visible"/>
                                      </p:to>
                                    </p:set>
                                    <p:animEffect transition="in" filter="fade">
                                      <p:cBhvr>
                                        <p:cTn id="71" dur="1000"/>
                                        <p:tgtEl>
                                          <p:spTgt spid="10250"/>
                                        </p:tgtEl>
                                      </p:cBhvr>
                                    </p:animEffect>
                                    <p:anim calcmode="lin" valueType="num">
                                      <p:cBhvr>
                                        <p:cTn id="72" dur="1000" fill="hold"/>
                                        <p:tgtEl>
                                          <p:spTgt spid="10250"/>
                                        </p:tgtEl>
                                        <p:attrNameLst>
                                          <p:attrName>ppt_x</p:attrName>
                                        </p:attrNameLst>
                                      </p:cBhvr>
                                      <p:tavLst>
                                        <p:tav tm="0">
                                          <p:val>
                                            <p:strVal val="#ppt_x"/>
                                          </p:val>
                                        </p:tav>
                                        <p:tav tm="100000">
                                          <p:val>
                                            <p:strVal val="#ppt_x"/>
                                          </p:val>
                                        </p:tav>
                                      </p:tavLst>
                                    </p:anim>
                                    <p:anim calcmode="lin" valueType="num">
                                      <p:cBhvr>
                                        <p:cTn id="73"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10247" grpId="0"/>
      <p:bldP spid="10249" grpId="0"/>
      <p:bldP spid="1025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7" name="Text Box 3"/>
          <p:cNvSpPr txBox="1">
            <a:spLocks noChangeArrowheads="1"/>
          </p:cNvSpPr>
          <p:nvPr/>
        </p:nvSpPr>
        <p:spPr bwMode="auto">
          <a:xfrm>
            <a:off x="-75140" y="764703"/>
            <a:ext cx="5332975" cy="615553"/>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en-US" altLang="zh-CN"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1</a:t>
            </a:r>
            <a:r>
              <a:rPr kumimoji="1" lang="zh-CN" altLang="en-US"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、八七会议</a:t>
            </a:r>
            <a:endParaRPr kumimoji="1" lang="zh-CN" altLang="en-US" sz="4000" b="1" dirty="0">
              <a:solidFill>
                <a:srgbClr val="000000"/>
              </a:solidFill>
              <a:effectLst>
                <a:outerShdw blurRad="38100" dist="38100" dir="2700000" algn="tl">
                  <a:srgbClr val="C0C0C0"/>
                </a:outerShdw>
              </a:effectLst>
              <a:latin typeface="楷体_GB2312" pitchFamily="49" charset="-122"/>
              <a:ea typeface="楷体_GB2312" pitchFamily="49" charset="-122"/>
            </a:endParaRPr>
          </a:p>
        </p:txBody>
      </p:sp>
      <p:grpSp>
        <p:nvGrpSpPr>
          <p:cNvPr id="15" name="组合 14"/>
          <p:cNvGrpSpPr/>
          <p:nvPr/>
        </p:nvGrpSpPr>
        <p:grpSpPr>
          <a:xfrm>
            <a:off x="-101595" y="-54132"/>
            <a:ext cx="10867175" cy="818835"/>
            <a:chOff x="-91744" y="-42815"/>
            <a:chExt cx="9813594" cy="700451"/>
          </a:xfrm>
        </p:grpSpPr>
        <p:pic>
          <p:nvPicPr>
            <p:cNvPr id="16" name="Picture 6" descr="透明卷轴"/>
            <p:cNvPicPr>
              <a:picLocks noChangeAspect="1" noChangeArrowheads="1"/>
            </p:cNvPicPr>
            <p:nvPr/>
          </p:nvPicPr>
          <p:blipFill>
            <a:blip r:embed="rId2" cstate="print"/>
            <a:srcRect l="15050"/>
            <a:stretch>
              <a:fillRect/>
            </a:stretch>
          </p:blipFill>
          <p:spPr bwMode="auto">
            <a:xfrm>
              <a:off x="0" y="-42815"/>
              <a:ext cx="9721850" cy="700451"/>
            </a:xfrm>
            <a:prstGeom prst="rect">
              <a:avLst/>
            </a:prstGeom>
            <a:noFill/>
            <a:ln w="9525">
              <a:noFill/>
              <a:miter lim="800000"/>
              <a:headEnd/>
              <a:tailEnd/>
            </a:ln>
          </p:spPr>
        </p:pic>
        <p:sp>
          <p:nvSpPr>
            <p:cNvPr id="17" name="TextBox 16"/>
            <p:cNvSpPr txBox="1"/>
            <p:nvPr/>
          </p:nvSpPr>
          <p:spPr>
            <a:xfrm>
              <a:off x="-91744" y="-21689"/>
              <a:ext cx="9230235" cy="658198"/>
            </a:xfrm>
            <a:prstGeom prst="rect">
              <a:avLst/>
            </a:prstGeom>
            <a:noFill/>
          </p:spPr>
          <p:txBody>
            <a:bodyPr wrap="square" rtlCol="0">
              <a:spAutoFit/>
            </a:bodyPr>
            <a:lstStyle/>
            <a:p>
              <a:r>
                <a:rPr lang="zh-CN" altLang="en-US" sz="4400" b="1" dirty="0" smtClean="0">
                  <a:latin typeface="隶书" pitchFamily="49" charset="-122"/>
                  <a:ea typeface="隶书" pitchFamily="49" charset="-122"/>
                </a:rPr>
                <a:t>二、</a:t>
              </a:r>
              <a:r>
                <a:rPr lang="zh-CN" altLang="en-US" sz="4400" b="1" dirty="0">
                  <a:latin typeface="隶书" pitchFamily="49" charset="-122"/>
                  <a:ea typeface="隶书" pitchFamily="49" charset="-122"/>
                </a:rPr>
                <a:t>土地革命</a:t>
              </a:r>
              <a:r>
                <a:rPr lang="en-US" altLang="zh-CN" sz="4000" b="1" dirty="0">
                  <a:latin typeface="隶书" pitchFamily="49" charset="-122"/>
                  <a:ea typeface="隶书" pitchFamily="49" charset="-122"/>
                </a:rPr>
                <a:t>—</a:t>
              </a:r>
              <a:r>
                <a:rPr lang="zh-CN" altLang="en-US" sz="4000" b="1" dirty="0">
                  <a:solidFill>
                    <a:srgbClr val="FF0000"/>
                  </a:solidFill>
                  <a:latin typeface="隶书" pitchFamily="49" charset="-122"/>
                  <a:ea typeface="隶书" pitchFamily="49" charset="-122"/>
                </a:rPr>
                <a:t>中国特色革命通路的</a:t>
              </a:r>
              <a:r>
                <a:rPr lang="zh-CN" altLang="en-US" sz="4000" b="1" dirty="0" smtClean="0">
                  <a:solidFill>
                    <a:srgbClr val="FF0000"/>
                  </a:solidFill>
                  <a:latin typeface="隶书" pitchFamily="49" charset="-122"/>
                  <a:ea typeface="隶书" pitchFamily="49" charset="-122"/>
                </a:rPr>
                <a:t>探索</a:t>
              </a:r>
              <a:endParaRPr lang="zh-CN" altLang="en-US" sz="4000" b="1" dirty="0">
                <a:solidFill>
                  <a:srgbClr val="FF0000"/>
                </a:solidFill>
                <a:latin typeface="隶书" pitchFamily="49" charset="-122"/>
                <a:ea typeface="隶书" pitchFamily="49" charset="-122"/>
              </a:endParaRPr>
            </a:p>
          </p:txBody>
        </p:sp>
      </p:grpSp>
      <p:sp>
        <p:nvSpPr>
          <p:cNvPr id="18" name="Text Box 5"/>
          <p:cNvSpPr txBox="1">
            <a:spLocks noChangeArrowheads="1"/>
          </p:cNvSpPr>
          <p:nvPr/>
        </p:nvSpPr>
        <p:spPr bwMode="auto">
          <a:xfrm>
            <a:off x="2916709" y="776431"/>
            <a:ext cx="5328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3200" b="1" dirty="0" smtClean="0">
                <a:solidFill>
                  <a:srgbClr val="0000CC"/>
                </a:solidFill>
                <a:latin typeface="隶书" pitchFamily="49" charset="-122"/>
                <a:ea typeface="隶书" pitchFamily="49" charset="-122"/>
              </a:rPr>
              <a:t>——1927</a:t>
            </a:r>
            <a:r>
              <a:rPr kumimoji="1" lang="zh-CN" altLang="en-US" sz="3200" b="1" dirty="0">
                <a:solidFill>
                  <a:srgbClr val="0000CC"/>
                </a:solidFill>
                <a:latin typeface="隶书" pitchFamily="49" charset="-122"/>
                <a:ea typeface="隶书" pitchFamily="49" charset="-122"/>
              </a:rPr>
              <a:t>年</a:t>
            </a:r>
            <a:r>
              <a:rPr kumimoji="1" lang="en-US" altLang="zh-CN" sz="3200" b="1" dirty="0">
                <a:solidFill>
                  <a:srgbClr val="0000CC"/>
                </a:solidFill>
                <a:latin typeface="隶书" pitchFamily="49" charset="-122"/>
                <a:ea typeface="隶书" pitchFamily="49" charset="-122"/>
              </a:rPr>
              <a:t>8</a:t>
            </a:r>
            <a:r>
              <a:rPr kumimoji="1" lang="zh-CN" altLang="en-US" sz="3200" b="1" dirty="0">
                <a:solidFill>
                  <a:srgbClr val="0000CC"/>
                </a:solidFill>
                <a:latin typeface="隶书" pitchFamily="49" charset="-122"/>
                <a:ea typeface="隶书" pitchFamily="49" charset="-122"/>
              </a:rPr>
              <a:t>月</a:t>
            </a:r>
            <a:r>
              <a:rPr kumimoji="1" lang="en-US" altLang="zh-CN" sz="3200" b="1" dirty="0">
                <a:solidFill>
                  <a:srgbClr val="0000CC"/>
                </a:solidFill>
                <a:latin typeface="隶书" pitchFamily="49" charset="-122"/>
                <a:ea typeface="隶书" pitchFamily="49" charset="-122"/>
              </a:rPr>
              <a:t>7</a:t>
            </a:r>
            <a:r>
              <a:rPr kumimoji="1" lang="zh-CN" altLang="en-US" sz="3200" b="1" dirty="0">
                <a:solidFill>
                  <a:srgbClr val="0000CC"/>
                </a:solidFill>
                <a:latin typeface="隶书" pitchFamily="49" charset="-122"/>
                <a:ea typeface="隶书" pitchFamily="49" charset="-122"/>
              </a:rPr>
              <a:t>日</a:t>
            </a:r>
            <a:r>
              <a:rPr kumimoji="1" lang="en-US" altLang="zh-CN" sz="3200" b="1" dirty="0">
                <a:solidFill>
                  <a:srgbClr val="0000CC"/>
                </a:solidFill>
                <a:latin typeface="隶书" pitchFamily="49" charset="-122"/>
                <a:ea typeface="隶书" pitchFamily="49" charset="-122"/>
              </a:rPr>
              <a:t>; </a:t>
            </a:r>
            <a:r>
              <a:rPr kumimoji="1" lang="zh-CN" altLang="en-US" sz="3200" b="1" dirty="0">
                <a:solidFill>
                  <a:srgbClr val="0000CC"/>
                </a:solidFill>
                <a:latin typeface="隶书" pitchFamily="49" charset="-122"/>
                <a:ea typeface="隶书" pitchFamily="49" charset="-122"/>
              </a:rPr>
              <a:t>汉口</a:t>
            </a:r>
          </a:p>
        </p:txBody>
      </p:sp>
      <p:grpSp>
        <p:nvGrpSpPr>
          <p:cNvPr id="3" name="组合 2"/>
          <p:cNvGrpSpPr/>
          <p:nvPr/>
        </p:nvGrpSpPr>
        <p:grpSpPr>
          <a:xfrm>
            <a:off x="-101595" y="1431818"/>
            <a:ext cx="10573728" cy="5421606"/>
            <a:chOff x="-101595" y="1431818"/>
            <a:chExt cx="10573728" cy="5421606"/>
          </a:xfrm>
        </p:grpSpPr>
        <p:pic>
          <p:nvPicPr>
            <p:cNvPr id="19" name="Picture 13" descr="http://www.czwh.net/qiubaizhuanji/shengping/liwankuanglan/200410300076_3240.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a:xfrm>
              <a:off x="1" y="2133753"/>
              <a:ext cx="9721850" cy="4719671"/>
            </a:xfrm>
            <a:prstGeom prst="rect">
              <a:avLst/>
            </a:prstGeom>
            <a:noFill/>
          </p:spPr>
        </p:pic>
        <p:sp>
          <p:nvSpPr>
            <p:cNvPr id="20" name="Rectangle 6"/>
            <p:cNvSpPr>
              <a:spLocks noChangeArrowheads="1"/>
            </p:cNvSpPr>
            <p:nvPr/>
          </p:nvSpPr>
          <p:spPr bwMode="auto">
            <a:xfrm>
              <a:off x="-101595" y="1431818"/>
              <a:ext cx="10573728" cy="49244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zh-CN" altLang="en-US" sz="2500" b="1" u="none" dirty="0">
                  <a:solidFill>
                    <a:srgbClr val="00B050"/>
                  </a:solidFill>
                  <a:latin typeface="黑体" pitchFamily="49" charset="-122"/>
                  <a:ea typeface="黑体" pitchFamily="49" charset="-122"/>
                </a:rPr>
                <a:t>八七会议中共通过了那些决定，又有怎样的历史意义呢？ （教材</a:t>
              </a:r>
              <a:r>
                <a:rPr lang="en-US" altLang="zh-CN" sz="2500" b="1" u="none" dirty="0">
                  <a:solidFill>
                    <a:srgbClr val="00B050"/>
                  </a:solidFill>
                  <a:latin typeface="黑体" pitchFamily="49" charset="-122"/>
                  <a:ea typeface="黑体" pitchFamily="49" charset="-122"/>
                </a:rPr>
                <a:t>P71</a:t>
              </a:r>
              <a:r>
                <a:rPr lang="zh-CN" altLang="en-US" sz="2500" b="1" u="none" dirty="0">
                  <a:solidFill>
                    <a:srgbClr val="00B050"/>
                  </a:solidFill>
                  <a:latin typeface="黑体" pitchFamily="49" charset="-122"/>
                  <a:ea typeface="黑体" pitchFamily="49" charset="-122"/>
                </a:rPr>
                <a:t>）</a:t>
              </a:r>
              <a:endParaRPr lang="en-US" altLang="zh-CN" sz="2500" b="1" u="none" dirty="0">
                <a:solidFill>
                  <a:srgbClr val="00B050"/>
                </a:solidFill>
                <a:latin typeface="黑体" pitchFamily="49" charset="-122"/>
                <a:ea typeface="黑体" pitchFamily="49" charset="-122"/>
              </a:endParaRPr>
            </a:p>
          </p:txBody>
        </p:sp>
      </p:grpSp>
      <p:sp>
        <p:nvSpPr>
          <p:cNvPr id="21" name="Rectangle 10"/>
          <p:cNvSpPr>
            <a:spLocks noChangeArrowheads="1"/>
          </p:cNvSpPr>
          <p:nvPr/>
        </p:nvSpPr>
        <p:spPr bwMode="auto">
          <a:xfrm>
            <a:off x="190725" y="2255011"/>
            <a:ext cx="9340402" cy="2145203"/>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p>
            <a:pPr algn="l">
              <a:lnSpc>
                <a:spcPct val="115000"/>
              </a:lnSpc>
              <a:buFontTx/>
              <a:buNone/>
            </a:pPr>
            <a:r>
              <a:rPr lang="zh-CN" altLang="en-US" sz="3200" b="1" u="none" dirty="0" smtClean="0">
                <a:latin typeface="黑体" pitchFamily="49" charset="-122"/>
                <a:ea typeface="黑体" pitchFamily="49" charset="-122"/>
              </a:rPr>
              <a:t>（</a:t>
            </a:r>
            <a:r>
              <a:rPr lang="en-US" altLang="zh-CN" sz="3200" b="1" u="none" dirty="0" smtClean="0">
                <a:latin typeface="黑体" pitchFamily="49" charset="-122"/>
                <a:ea typeface="黑体" pitchFamily="49" charset="-122"/>
              </a:rPr>
              <a:t>1</a:t>
            </a:r>
            <a:r>
              <a:rPr lang="zh-CN" altLang="en-US" sz="3200" b="1" u="none" dirty="0" smtClean="0">
                <a:latin typeface="黑体" pitchFamily="49" charset="-122"/>
                <a:ea typeface="黑体" pitchFamily="49" charset="-122"/>
              </a:rPr>
              <a:t>）内容</a:t>
            </a:r>
            <a:endParaRPr lang="en-US" altLang="zh-CN" sz="3200" b="1" u="none" dirty="0" smtClean="0">
              <a:latin typeface="黑体" pitchFamily="49" charset="-122"/>
              <a:ea typeface="黑体" pitchFamily="49" charset="-122"/>
            </a:endParaRPr>
          </a:p>
          <a:p>
            <a:pPr algn="l">
              <a:lnSpc>
                <a:spcPct val="115000"/>
              </a:lnSpc>
              <a:buFontTx/>
              <a:buNone/>
            </a:pPr>
            <a:r>
              <a:rPr lang="en-US" altLang="zh-CN" sz="2800" b="1" u="none" dirty="0" smtClean="0">
                <a:latin typeface="黑体" pitchFamily="49" charset="-122"/>
                <a:ea typeface="黑体" pitchFamily="49" charset="-122"/>
              </a:rPr>
              <a:t>①</a:t>
            </a:r>
            <a:r>
              <a:rPr lang="zh-CN" altLang="en-US" sz="2800" b="1" u="none" dirty="0">
                <a:solidFill>
                  <a:srgbClr val="A50021"/>
                </a:solidFill>
                <a:latin typeface="黑体" pitchFamily="49" charset="-122"/>
                <a:ea typeface="黑体" pitchFamily="49" charset="-122"/>
              </a:rPr>
              <a:t>清算</a:t>
            </a:r>
            <a:r>
              <a:rPr lang="zh-CN" altLang="en-US" sz="2800" b="1" u="none" dirty="0">
                <a:latin typeface="黑体" pitchFamily="49" charset="-122"/>
                <a:ea typeface="黑体" pitchFamily="49" charset="-122"/>
              </a:rPr>
              <a:t>了陈独秀的右倾错误；</a:t>
            </a:r>
            <a:r>
              <a:rPr lang="zh-CN" altLang="en-US" sz="2800" b="1" u="none" dirty="0">
                <a:solidFill>
                  <a:srgbClr val="0000CC"/>
                </a:solidFill>
                <a:latin typeface="黑体" pitchFamily="49" charset="-122"/>
                <a:ea typeface="黑体" pitchFamily="49" charset="-122"/>
              </a:rPr>
              <a:t>       </a:t>
            </a:r>
            <a:endParaRPr lang="en-US" altLang="zh-CN" sz="2800" b="1" u="none" dirty="0">
              <a:solidFill>
                <a:srgbClr val="0000CC"/>
              </a:solidFill>
              <a:latin typeface="黑体" pitchFamily="49" charset="-122"/>
              <a:ea typeface="黑体" pitchFamily="49" charset="-122"/>
            </a:endParaRPr>
          </a:p>
          <a:p>
            <a:pPr algn="l">
              <a:lnSpc>
                <a:spcPct val="115000"/>
              </a:lnSpc>
              <a:buFontTx/>
              <a:buNone/>
            </a:pPr>
            <a:r>
              <a:rPr lang="zh-CN" altLang="en-US" sz="2800" b="1" u="none" dirty="0">
                <a:latin typeface="黑体" pitchFamily="49" charset="-122"/>
                <a:ea typeface="黑体" pitchFamily="49" charset="-122"/>
              </a:rPr>
              <a:t>②</a:t>
            </a:r>
            <a:r>
              <a:rPr lang="zh-CN" altLang="en-US" sz="2800" b="1" u="none" dirty="0">
                <a:solidFill>
                  <a:srgbClr val="A50021"/>
                </a:solidFill>
                <a:latin typeface="黑体" pitchFamily="49" charset="-122"/>
                <a:ea typeface="黑体" pitchFamily="49" charset="-122"/>
              </a:rPr>
              <a:t>确定</a:t>
            </a:r>
            <a:r>
              <a:rPr lang="zh-CN" altLang="en-US" sz="2800" b="1" u="none" dirty="0">
                <a:latin typeface="黑体" pitchFamily="49" charset="-122"/>
                <a:ea typeface="黑体" pitchFamily="49" charset="-122"/>
              </a:rPr>
              <a:t>开展土地革命和武装反抗国民党统治的</a:t>
            </a:r>
            <a:r>
              <a:rPr lang="zh-CN" altLang="en-US" sz="2800" b="1" u="none" dirty="0">
                <a:solidFill>
                  <a:srgbClr val="FF0000"/>
                </a:solidFill>
                <a:latin typeface="黑体" pitchFamily="49" charset="-122"/>
                <a:ea typeface="黑体" pitchFamily="49" charset="-122"/>
              </a:rPr>
              <a:t>总方针</a:t>
            </a:r>
            <a:r>
              <a:rPr lang="zh-CN" altLang="en-US" sz="2800" b="1" u="none" dirty="0">
                <a:latin typeface="黑体" pitchFamily="49" charset="-122"/>
                <a:ea typeface="黑体" pitchFamily="49" charset="-122"/>
              </a:rPr>
              <a:t>； </a:t>
            </a:r>
          </a:p>
          <a:p>
            <a:pPr algn="l">
              <a:lnSpc>
                <a:spcPct val="115000"/>
              </a:lnSpc>
              <a:buFontTx/>
              <a:buNone/>
            </a:pPr>
            <a:r>
              <a:rPr lang="zh-CN" altLang="en-US" sz="2800" b="1" u="none" dirty="0">
                <a:latin typeface="黑体" pitchFamily="49" charset="-122"/>
                <a:ea typeface="黑体" pitchFamily="49" charset="-122"/>
              </a:rPr>
              <a:t>③</a:t>
            </a:r>
            <a:r>
              <a:rPr lang="zh-CN" altLang="en-US" sz="2800" b="1" u="none" dirty="0" smtClean="0">
                <a:solidFill>
                  <a:srgbClr val="A50021"/>
                </a:solidFill>
                <a:latin typeface="黑体" pitchFamily="49" charset="-122"/>
                <a:ea typeface="黑体" pitchFamily="49" charset="-122"/>
              </a:rPr>
              <a:t>决定</a:t>
            </a:r>
            <a:r>
              <a:rPr lang="zh-CN" altLang="en-US" sz="2800" b="1" u="none" dirty="0" smtClean="0">
                <a:latin typeface="黑体" pitchFamily="49" charset="-122"/>
                <a:ea typeface="黑体" pitchFamily="49" charset="-122"/>
              </a:rPr>
              <a:t>发动</a:t>
            </a:r>
            <a:r>
              <a:rPr lang="zh-CN" altLang="en-US" sz="2800" b="1" u="none" dirty="0" smtClean="0">
                <a:solidFill>
                  <a:srgbClr val="FF0000"/>
                </a:solidFill>
                <a:latin typeface="黑体" pitchFamily="49" charset="-122"/>
                <a:ea typeface="黑体" pitchFamily="49" charset="-122"/>
              </a:rPr>
              <a:t>秋收起义</a:t>
            </a:r>
            <a:r>
              <a:rPr lang="zh-CN" altLang="en-US" sz="2800" b="1" u="none" dirty="0">
                <a:latin typeface="黑体" pitchFamily="49" charset="-122"/>
                <a:ea typeface="黑体" pitchFamily="49" charset="-122"/>
              </a:rPr>
              <a:t>。</a:t>
            </a:r>
          </a:p>
        </p:txBody>
      </p:sp>
      <p:sp>
        <p:nvSpPr>
          <p:cNvPr id="22" name="Rectangle 10"/>
          <p:cNvSpPr>
            <a:spLocks noChangeArrowheads="1"/>
          </p:cNvSpPr>
          <p:nvPr/>
        </p:nvSpPr>
        <p:spPr bwMode="auto">
          <a:xfrm>
            <a:off x="190725" y="4868863"/>
            <a:ext cx="9340402" cy="1815882"/>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p>
            <a:pPr algn="l">
              <a:spcBef>
                <a:spcPct val="50000"/>
              </a:spcBef>
              <a:defRPr/>
            </a:pPr>
            <a:r>
              <a:rPr lang="zh-CN" altLang="en-US" sz="3200" b="1" u="none" dirty="0" smtClean="0">
                <a:solidFill>
                  <a:srgbClr val="0000FF"/>
                </a:solidFill>
              </a:rPr>
              <a:t>（</a:t>
            </a:r>
            <a:r>
              <a:rPr lang="en-US" altLang="zh-CN" sz="3200" b="1" u="none" dirty="0" smtClean="0">
                <a:solidFill>
                  <a:srgbClr val="0000FF"/>
                </a:solidFill>
              </a:rPr>
              <a:t>2</a:t>
            </a:r>
            <a:r>
              <a:rPr lang="zh-CN" altLang="en-US" sz="3200" b="1" u="none" dirty="0" smtClean="0">
                <a:solidFill>
                  <a:srgbClr val="0000FF"/>
                </a:solidFill>
              </a:rPr>
              <a:t>）意义：</a:t>
            </a:r>
            <a:endParaRPr lang="en-US" altLang="zh-CN" sz="3200" b="1" u="none" dirty="0" smtClean="0">
              <a:solidFill>
                <a:srgbClr val="0000FF"/>
              </a:solidFill>
            </a:endParaRPr>
          </a:p>
          <a:p>
            <a:pPr algn="l">
              <a:spcBef>
                <a:spcPct val="50000"/>
              </a:spcBef>
              <a:defRPr/>
            </a:pPr>
            <a:r>
              <a:rPr lang="en-US" altLang="zh-CN" sz="3200" b="1" dirty="0">
                <a:solidFill>
                  <a:srgbClr val="0000FF"/>
                </a:solidFill>
              </a:rPr>
              <a:t> </a:t>
            </a:r>
            <a:r>
              <a:rPr lang="en-US" altLang="zh-CN" sz="3200" b="1" dirty="0" smtClean="0">
                <a:solidFill>
                  <a:srgbClr val="0000FF"/>
                </a:solidFill>
              </a:rPr>
              <a:t>        </a:t>
            </a:r>
            <a:r>
              <a:rPr lang="zh-CN" altLang="en-US" sz="3200" b="1" u="none" dirty="0" smtClean="0">
                <a:solidFill>
                  <a:srgbClr val="0000FF"/>
                </a:solidFill>
              </a:rPr>
              <a:t>给</a:t>
            </a:r>
            <a:r>
              <a:rPr lang="zh-CN" altLang="en-US" sz="3200" b="1" u="none" dirty="0">
                <a:solidFill>
                  <a:srgbClr val="0000FF"/>
                </a:solidFill>
              </a:rPr>
              <a:t>正处于思想紊乱、组织涣散中的中国共产党</a:t>
            </a:r>
            <a:r>
              <a:rPr lang="zh-CN" altLang="en-US" sz="3200" b="1" u="none" dirty="0">
                <a:solidFill>
                  <a:srgbClr val="FF0000"/>
                </a:solidFill>
              </a:rPr>
              <a:t>指明</a:t>
            </a:r>
            <a:r>
              <a:rPr lang="zh-CN" altLang="en-US" sz="3200" b="1" u="none" dirty="0">
                <a:solidFill>
                  <a:srgbClr val="0000FF"/>
                </a:solidFill>
              </a:rPr>
              <a:t>了前进</a:t>
            </a:r>
            <a:r>
              <a:rPr lang="zh-CN" altLang="en-US" sz="3200" b="1" u="none" dirty="0" smtClean="0">
                <a:solidFill>
                  <a:srgbClr val="FF0000"/>
                </a:solidFill>
              </a:rPr>
              <a:t>方向</a:t>
            </a:r>
            <a:r>
              <a:rPr lang="zh-CN" altLang="en-US" sz="3200" b="1" u="none" dirty="0" smtClean="0">
                <a:solidFill>
                  <a:srgbClr val="0000FF"/>
                </a:solidFill>
              </a:rPr>
              <a:t>。</a:t>
            </a:r>
            <a:endParaRPr lang="zh-CN" altLang="en-US" sz="3200" b="1" u="none" dirty="0">
              <a:latin typeface="黑体" pitchFamily="49" charset="-122"/>
              <a:ea typeface="黑体" pitchFamily="49" charset="-122"/>
            </a:endParaRP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740006"/>
            <a:ext cx="9796463" cy="611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descr="火炬2"/>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57303" y="838469"/>
            <a:ext cx="1007246" cy="92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anim calcmode="lin" valueType="num">
                                      <p:cBhvr>
                                        <p:cTn id="20" dur="750" fill="hold"/>
                                        <p:tgtEl>
                                          <p:spTgt spid="3"/>
                                        </p:tgtEl>
                                        <p:attrNameLst>
                                          <p:attrName>ppt_x</p:attrName>
                                        </p:attrNameLst>
                                      </p:cBhvr>
                                      <p:tavLst>
                                        <p:tav tm="0">
                                          <p:val>
                                            <p:strVal val="#ppt_x"/>
                                          </p:val>
                                        </p:tav>
                                        <p:tav tm="100000">
                                          <p:val>
                                            <p:strVal val="#ppt_x"/>
                                          </p:val>
                                        </p:tav>
                                      </p:tavLst>
                                    </p:anim>
                                    <p:anim calcmode="lin" valueType="num">
                                      <p:cBhvr>
                                        <p:cTn id="21"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1"/>
                                        </p:tgtEl>
                                        <p:attrNameLst>
                                          <p:attrName>style.visibility</p:attrName>
                                        </p:attrNameLst>
                                      </p:cBhvr>
                                      <p:to>
                                        <p:strVal val="visible"/>
                                      </p:to>
                                    </p:set>
                                    <p:anim calcmode="discrete" valueType="clr">
                                      <p:cBhvr override="childStyle">
                                        <p:cTn id="26"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1"/>
                                        </p:tgtEl>
                                        <p:attrNameLst>
                                          <p:attrName>fillcolor</p:attrName>
                                        </p:attrNameLst>
                                      </p:cBhvr>
                                      <p:tavLst>
                                        <p:tav tm="0">
                                          <p:val>
                                            <p:clrVal>
                                              <a:schemeClr val="accent2"/>
                                            </p:clrVal>
                                          </p:val>
                                        </p:tav>
                                        <p:tav tm="50000">
                                          <p:val>
                                            <p:clrVal>
                                              <a:schemeClr val="hlink"/>
                                            </p:clrVal>
                                          </p:val>
                                        </p:tav>
                                      </p:tavLst>
                                    </p:anim>
                                    <p:set>
                                      <p:cBhvr>
                                        <p:cTn id="28" dur="80"/>
                                        <p:tgtEl>
                                          <p:spTgt spid="21"/>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1595" y="-54132"/>
            <a:ext cx="10867175" cy="818835"/>
            <a:chOff x="-91744" y="-42815"/>
            <a:chExt cx="9813594" cy="700451"/>
          </a:xfrm>
        </p:grpSpPr>
        <p:pic>
          <p:nvPicPr>
            <p:cNvPr id="4" name="Picture 6" descr="透明卷轴"/>
            <p:cNvPicPr>
              <a:picLocks noChangeAspect="1" noChangeArrowheads="1"/>
            </p:cNvPicPr>
            <p:nvPr/>
          </p:nvPicPr>
          <p:blipFill>
            <a:blip r:embed="rId3" cstate="print"/>
            <a:srcRect l="15050"/>
            <a:stretch>
              <a:fillRect/>
            </a:stretch>
          </p:blipFill>
          <p:spPr bwMode="auto">
            <a:xfrm>
              <a:off x="0" y="-42815"/>
              <a:ext cx="9721850" cy="700451"/>
            </a:xfrm>
            <a:prstGeom prst="rect">
              <a:avLst/>
            </a:prstGeom>
            <a:noFill/>
            <a:ln w="9525">
              <a:noFill/>
              <a:miter lim="800000"/>
              <a:headEnd/>
              <a:tailEnd/>
            </a:ln>
          </p:spPr>
        </p:pic>
        <p:sp>
          <p:nvSpPr>
            <p:cNvPr id="5" name="TextBox 4"/>
            <p:cNvSpPr txBox="1"/>
            <p:nvPr/>
          </p:nvSpPr>
          <p:spPr>
            <a:xfrm>
              <a:off x="-91744" y="-21689"/>
              <a:ext cx="9230235" cy="658198"/>
            </a:xfrm>
            <a:prstGeom prst="rect">
              <a:avLst/>
            </a:prstGeom>
            <a:noFill/>
          </p:spPr>
          <p:txBody>
            <a:bodyPr wrap="square" rtlCol="0">
              <a:spAutoFit/>
            </a:bodyPr>
            <a:lstStyle/>
            <a:p>
              <a:r>
                <a:rPr lang="zh-CN" altLang="en-US" sz="4400" b="1" dirty="0" smtClean="0">
                  <a:latin typeface="隶书" pitchFamily="49" charset="-122"/>
                  <a:ea typeface="隶书" pitchFamily="49" charset="-122"/>
                </a:rPr>
                <a:t>二、</a:t>
              </a:r>
              <a:r>
                <a:rPr lang="zh-CN" altLang="en-US" sz="4400" b="1" dirty="0">
                  <a:latin typeface="隶书" pitchFamily="49" charset="-122"/>
                  <a:ea typeface="隶书" pitchFamily="49" charset="-122"/>
                </a:rPr>
                <a:t>土地革命</a:t>
              </a:r>
              <a:r>
                <a:rPr lang="en-US" altLang="zh-CN" sz="4000" b="1" dirty="0">
                  <a:latin typeface="隶书" pitchFamily="49" charset="-122"/>
                  <a:ea typeface="隶书" pitchFamily="49" charset="-122"/>
                </a:rPr>
                <a:t>—</a:t>
              </a:r>
              <a:r>
                <a:rPr lang="zh-CN" altLang="en-US" sz="4000" b="1" dirty="0">
                  <a:solidFill>
                    <a:srgbClr val="FF0000"/>
                  </a:solidFill>
                  <a:latin typeface="隶书" pitchFamily="49" charset="-122"/>
                  <a:ea typeface="隶书" pitchFamily="49" charset="-122"/>
                </a:rPr>
                <a:t>中国特色革命通路的</a:t>
              </a:r>
              <a:r>
                <a:rPr lang="zh-CN" altLang="en-US" sz="4000" b="1" dirty="0" smtClean="0">
                  <a:solidFill>
                    <a:srgbClr val="FF0000"/>
                  </a:solidFill>
                  <a:latin typeface="隶书" pitchFamily="49" charset="-122"/>
                  <a:ea typeface="隶书" pitchFamily="49" charset="-122"/>
                </a:rPr>
                <a:t>探索</a:t>
              </a:r>
              <a:endParaRPr lang="zh-CN" altLang="en-US" sz="4000" b="1" dirty="0">
                <a:solidFill>
                  <a:srgbClr val="FF0000"/>
                </a:solidFill>
                <a:latin typeface="隶书" pitchFamily="49" charset="-122"/>
                <a:ea typeface="隶书" pitchFamily="49" charset="-122"/>
              </a:endParaRPr>
            </a:p>
          </p:txBody>
        </p:sp>
      </p:grpSp>
      <p:sp>
        <p:nvSpPr>
          <p:cNvPr id="6" name="Text Box 3"/>
          <p:cNvSpPr txBox="1">
            <a:spLocks noChangeArrowheads="1"/>
          </p:cNvSpPr>
          <p:nvPr/>
        </p:nvSpPr>
        <p:spPr bwMode="auto">
          <a:xfrm>
            <a:off x="-75140" y="764703"/>
            <a:ext cx="5332975" cy="615553"/>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en-US" altLang="zh-CN"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2</a:t>
            </a:r>
            <a:r>
              <a:rPr kumimoji="1" lang="zh-CN" altLang="en-US"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、秋收起义</a:t>
            </a:r>
            <a:endParaRPr kumimoji="1" lang="zh-CN" altLang="en-US" sz="4000" b="1" dirty="0">
              <a:solidFill>
                <a:srgbClr val="000000"/>
              </a:solidFill>
              <a:effectLst>
                <a:outerShdw blurRad="38100" dist="38100" dir="2700000" algn="tl">
                  <a:srgbClr val="C0C0C0"/>
                </a:outerShdw>
              </a:effectLst>
              <a:latin typeface="楷体_GB2312" pitchFamily="49" charset="-122"/>
              <a:ea typeface="楷体_GB2312" pitchFamily="49" charset="-122"/>
            </a:endParaRPr>
          </a:p>
        </p:txBody>
      </p:sp>
      <p:pic>
        <p:nvPicPr>
          <p:cNvPr id="7" name="Picture 4" descr="秋收起义和向井冈山进军示意图"/>
          <p:cNvPicPr>
            <a:picLocks noChangeAspect="1" noChangeArrowheads="1"/>
          </p:cNvPicPr>
          <p:nvPr/>
        </p:nvPicPr>
        <p:blipFill>
          <a:blip r:embed="rId4"/>
          <a:srcRect/>
          <a:stretch>
            <a:fillRect/>
          </a:stretch>
        </p:blipFill>
        <p:spPr bwMode="auto">
          <a:xfrm>
            <a:off x="5124225" y="823913"/>
            <a:ext cx="4597625" cy="6019800"/>
          </a:xfrm>
          <a:prstGeom prst="rect">
            <a:avLst/>
          </a:prstGeom>
          <a:noFill/>
          <a:ln w="57150" cmpd="sng">
            <a:solidFill>
              <a:srgbClr val="FF6600"/>
            </a:solidFill>
            <a:miter lim="800000"/>
            <a:headEnd/>
            <a:tailEnd/>
          </a:ln>
          <a:effectLst>
            <a:outerShdw dist="89803" dir="2700000" algn="ctr" rotWithShape="0">
              <a:schemeClr val="tx2"/>
            </a:outerShdw>
          </a:effectLst>
        </p:spPr>
      </p:pic>
      <p:sp>
        <p:nvSpPr>
          <p:cNvPr id="8" name="Text Box 5"/>
          <p:cNvSpPr txBox="1">
            <a:spLocks noChangeArrowheads="1"/>
          </p:cNvSpPr>
          <p:nvPr/>
        </p:nvSpPr>
        <p:spPr bwMode="auto">
          <a:xfrm>
            <a:off x="8806066" y="1038227"/>
            <a:ext cx="861774"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800" u="sng">
                <a:solidFill>
                  <a:schemeClr val="tx1"/>
                </a:solidFill>
                <a:latin typeface="Arial" pitchFamily="34" charset="0"/>
                <a:ea typeface="宋体" pitchFamily="2" charset="-122"/>
              </a:defRPr>
            </a:lvl1pPr>
            <a:lvl2pPr marL="742950" indent="-285750" eaLnBrk="0" hangingPunct="0">
              <a:defRPr sz="2800" u="sng">
                <a:solidFill>
                  <a:schemeClr val="tx1"/>
                </a:solidFill>
                <a:latin typeface="Arial" pitchFamily="34" charset="0"/>
                <a:ea typeface="宋体" pitchFamily="2" charset="-122"/>
              </a:defRPr>
            </a:lvl2pPr>
            <a:lvl3pPr marL="1143000" indent="-228600" eaLnBrk="0" hangingPunct="0">
              <a:defRPr sz="2800" u="sng">
                <a:solidFill>
                  <a:schemeClr val="tx1"/>
                </a:solidFill>
                <a:latin typeface="Arial" pitchFamily="34" charset="0"/>
                <a:ea typeface="宋体" pitchFamily="2" charset="-122"/>
              </a:defRPr>
            </a:lvl3pPr>
            <a:lvl4pPr marL="1600200" indent="-228600" eaLnBrk="0" hangingPunct="0">
              <a:defRPr sz="2800" u="sng">
                <a:solidFill>
                  <a:schemeClr val="tx1"/>
                </a:solidFill>
                <a:latin typeface="Arial" pitchFamily="34" charset="0"/>
                <a:ea typeface="宋体" pitchFamily="2" charset="-122"/>
              </a:defRPr>
            </a:lvl4pPr>
            <a:lvl5pPr marL="2057400" indent="-228600" eaLnBrk="0" hangingPunct="0">
              <a:defRPr sz="2800" u="sng">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9pPr>
          </a:lstStyle>
          <a:p>
            <a:pPr algn="l" eaLnBrk="1" hangingPunct="1"/>
            <a:r>
              <a:rPr lang="zh-CN" altLang="en-US" sz="4400" u="none" dirty="0">
                <a:latin typeface="隶书" pitchFamily="49" charset="-122"/>
                <a:ea typeface="隶书" pitchFamily="49" charset="-122"/>
              </a:rPr>
              <a:t>江        西</a:t>
            </a:r>
          </a:p>
        </p:txBody>
      </p:sp>
      <p:sp>
        <p:nvSpPr>
          <p:cNvPr id="9" name="Text Box 6"/>
          <p:cNvSpPr txBox="1">
            <a:spLocks noChangeArrowheads="1"/>
          </p:cNvSpPr>
          <p:nvPr/>
        </p:nvSpPr>
        <p:spPr bwMode="auto">
          <a:xfrm>
            <a:off x="9174996" y="4384676"/>
            <a:ext cx="6278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Arial" pitchFamily="34" charset="0"/>
                <a:ea typeface="宋体" pitchFamily="2" charset="-122"/>
              </a:defRPr>
            </a:lvl1pPr>
            <a:lvl2pPr marL="742950" indent="-285750" eaLnBrk="0" hangingPunct="0">
              <a:defRPr sz="2800" u="sng">
                <a:solidFill>
                  <a:schemeClr val="tx1"/>
                </a:solidFill>
                <a:latin typeface="Arial" pitchFamily="34" charset="0"/>
                <a:ea typeface="宋体" pitchFamily="2" charset="-122"/>
              </a:defRPr>
            </a:lvl2pPr>
            <a:lvl3pPr marL="1143000" indent="-228600" eaLnBrk="0" hangingPunct="0">
              <a:defRPr sz="2800" u="sng">
                <a:solidFill>
                  <a:schemeClr val="tx1"/>
                </a:solidFill>
                <a:latin typeface="Arial" pitchFamily="34" charset="0"/>
                <a:ea typeface="宋体" pitchFamily="2" charset="-122"/>
              </a:defRPr>
            </a:lvl3pPr>
            <a:lvl4pPr marL="1600200" indent="-228600" eaLnBrk="0" hangingPunct="0">
              <a:defRPr sz="2800" u="sng">
                <a:solidFill>
                  <a:schemeClr val="tx1"/>
                </a:solidFill>
                <a:latin typeface="Arial" pitchFamily="34" charset="0"/>
                <a:ea typeface="宋体" pitchFamily="2" charset="-122"/>
              </a:defRPr>
            </a:lvl4pPr>
            <a:lvl5pPr marL="2057400" indent="-228600" eaLnBrk="0" hangingPunct="0">
              <a:defRPr sz="2800" u="sng">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9pPr>
          </a:lstStyle>
          <a:p>
            <a:pPr algn="l" eaLnBrk="1" hangingPunct="1"/>
            <a:r>
              <a:rPr lang="zh-CN" altLang="en-US" sz="3200" u="none" dirty="0">
                <a:latin typeface="Times New Roman" pitchFamily="18" charset="0"/>
                <a:ea typeface="隶书" pitchFamily="49" charset="-122"/>
              </a:rPr>
              <a:t>赣</a:t>
            </a:r>
          </a:p>
          <a:p>
            <a:pPr algn="l" eaLnBrk="1" hangingPunct="1"/>
            <a:endParaRPr lang="zh-CN" altLang="en-US" sz="3200" u="none" dirty="0">
              <a:latin typeface="Times New Roman" pitchFamily="18" charset="0"/>
              <a:ea typeface="隶书" pitchFamily="49" charset="-122"/>
            </a:endParaRPr>
          </a:p>
          <a:p>
            <a:pPr algn="l" eaLnBrk="1" hangingPunct="1"/>
            <a:r>
              <a:rPr lang="zh-CN" altLang="en-US" sz="3200" u="none" dirty="0">
                <a:latin typeface="Times New Roman" pitchFamily="18" charset="0"/>
                <a:ea typeface="隶书" pitchFamily="49" charset="-122"/>
              </a:rPr>
              <a:t>江</a:t>
            </a:r>
          </a:p>
        </p:txBody>
      </p:sp>
      <p:sp>
        <p:nvSpPr>
          <p:cNvPr id="10" name="Text Box 7"/>
          <p:cNvSpPr txBox="1">
            <a:spLocks noChangeArrowheads="1"/>
          </p:cNvSpPr>
          <p:nvPr/>
        </p:nvSpPr>
        <p:spPr bwMode="auto">
          <a:xfrm>
            <a:off x="7536122" y="2767013"/>
            <a:ext cx="2268432" cy="641350"/>
          </a:xfrm>
          <a:prstGeom prst="rect">
            <a:avLst/>
          </a:prstGeom>
          <a:noFill/>
          <a:ln w="9525">
            <a:noFill/>
            <a:miter lim="800000"/>
            <a:headEnd/>
            <a:tailEnd/>
          </a:ln>
          <a:effectLst>
            <a:outerShdw dist="35921" dir="2700000" algn="ctr" rotWithShape="0">
              <a:schemeClr val="tx2"/>
            </a:outerShdw>
          </a:effectLst>
        </p:spPr>
        <p:txBody>
          <a:bodyPr>
            <a:spAutoFit/>
          </a:bodyPr>
          <a:lstStyle/>
          <a:p>
            <a:pPr algn="l">
              <a:defRPr/>
            </a:pPr>
            <a:r>
              <a:rPr lang="zh-CN" altLang="en-US" sz="3600" b="1" u="none" dirty="0">
                <a:solidFill>
                  <a:srgbClr val="0000CC"/>
                </a:solidFill>
                <a:latin typeface="Times New Roman" pitchFamily="18" charset="0"/>
                <a:ea typeface="隶书" pitchFamily="49" charset="-122"/>
              </a:rPr>
              <a:t>文家市</a:t>
            </a:r>
          </a:p>
        </p:txBody>
      </p:sp>
      <p:sp>
        <p:nvSpPr>
          <p:cNvPr id="11" name="Text Box 8"/>
          <p:cNvSpPr txBox="1">
            <a:spLocks noChangeArrowheads="1"/>
          </p:cNvSpPr>
          <p:nvPr/>
        </p:nvSpPr>
        <p:spPr bwMode="auto">
          <a:xfrm>
            <a:off x="6081220" y="4927601"/>
            <a:ext cx="1863355" cy="641350"/>
          </a:xfrm>
          <a:prstGeom prst="rect">
            <a:avLst/>
          </a:prstGeom>
          <a:noFill/>
          <a:ln w="9525">
            <a:noFill/>
            <a:miter lim="800000"/>
            <a:headEnd/>
            <a:tailEnd/>
          </a:ln>
          <a:effectLst>
            <a:outerShdw dist="35921" dir="2700000" algn="ctr" rotWithShape="0">
              <a:schemeClr val="tx2"/>
            </a:outerShdw>
          </a:effectLst>
        </p:spPr>
        <p:txBody>
          <a:bodyPr>
            <a:spAutoFit/>
          </a:bodyPr>
          <a:lstStyle/>
          <a:p>
            <a:pPr algn="l">
              <a:defRPr/>
            </a:pPr>
            <a:r>
              <a:rPr lang="zh-CN" altLang="en-US" sz="3600" b="1" u="none" dirty="0">
                <a:solidFill>
                  <a:srgbClr val="0000CC"/>
                </a:solidFill>
                <a:latin typeface="Times New Roman" pitchFamily="18" charset="0"/>
                <a:ea typeface="隶书" pitchFamily="49" charset="-122"/>
              </a:rPr>
              <a:t>三湾</a:t>
            </a:r>
          </a:p>
        </p:txBody>
      </p:sp>
      <p:sp>
        <p:nvSpPr>
          <p:cNvPr id="12" name="Text Box 9"/>
          <p:cNvSpPr txBox="1">
            <a:spLocks noChangeArrowheads="1"/>
          </p:cNvSpPr>
          <p:nvPr/>
        </p:nvSpPr>
        <p:spPr bwMode="auto">
          <a:xfrm>
            <a:off x="8202811" y="4633913"/>
            <a:ext cx="12962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Arial" pitchFamily="34" charset="0"/>
                <a:ea typeface="宋体" pitchFamily="2" charset="-122"/>
              </a:defRPr>
            </a:lvl1pPr>
            <a:lvl2pPr marL="742950" indent="-285750" eaLnBrk="0" hangingPunct="0">
              <a:defRPr sz="2800" u="sng">
                <a:solidFill>
                  <a:schemeClr val="tx1"/>
                </a:solidFill>
                <a:latin typeface="Arial" pitchFamily="34" charset="0"/>
                <a:ea typeface="宋体" pitchFamily="2" charset="-122"/>
              </a:defRPr>
            </a:lvl2pPr>
            <a:lvl3pPr marL="1143000" indent="-228600" eaLnBrk="0" hangingPunct="0">
              <a:defRPr sz="2800" u="sng">
                <a:solidFill>
                  <a:schemeClr val="tx1"/>
                </a:solidFill>
                <a:latin typeface="Arial" pitchFamily="34" charset="0"/>
                <a:ea typeface="宋体" pitchFamily="2" charset="-122"/>
              </a:defRPr>
            </a:lvl3pPr>
            <a:lvl4pPr marL="1600200" indent="-228600" eaLnBrk="0" hangingPunct="0">
              <a:defRPr sz="2800" u="sng">
                <a:solidFill>
                  <a:schemeClr val="tx1"/>
                </a:solidFill>
                <a:latin typeface="Arial" pitchFamily="34" charset="0"/>
                <a:ea typeface="宋体" pitchFamily="2" charset="-122"/>
              </a:defRPr>
            </a:lvl4pPr>
            <a:lvl5pPr marL="2057400" indent="-228600" eaLnBrk="0" hangingPunct="0">
              <a:defRPr sz="2800" u="sng">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buFont typeface="Arial" pitchFamily="34" charset="0"/>
              <a:defRPr sz="2800" u="sng">
                <a:solidFill>
                  <a:schemeClr val="tx1"/>
                </a:solidFill>
                <a:latin typeface="Arial" pitchFamily="34" charset="0"/>
                <a:ea typeface="宋体" pitchFamily="2" charset="-122"/>
              </a:defRPr>
            </a:lvl9pPr>
          </a:lstStyle>
          <a:p>
            <a:pPr algn="l" eaLnBrk="1" hangingPunct="1"/>
            <a:r>
              <a:rPr lang="zh-CN" altLang="en-US" sz="2400" u="none" dirty="0">
                <a:latin typeface="Times New Roman" pitchFamily="18" charset="0"/>
              </a:rPr>
              <a:t>永新</a:t>
            </a:r>
          </a:p>
        </p:txBody>
      </p:sp>
      <p:pic>
        <p:nvPicPr>
          <p:cNvPr id="13" name="Picture 14" descr="13-lx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851" y="5575301"/>
            <a:ext cx="153929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13-lx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2530" y="3270251"/>
            <a:ext cx="40170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13-lx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8126" y="1930050"/>
            <a:ext cx="1046449"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13-lx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2073" y="2190751"/>
            <a:ext cx="688631"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13-lx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899" y="2982914"/>
            <a:ext cx="21941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13-lx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6122" y="1254126"/>
            <a:ext cx="1117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13-lx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5803" y="3559176"/>
            <a:ext cx="61268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1"/>
          <p:cNvSpPr>
            <a:spLocks noChangeArrowheads="1"/>
          </p:cNvSpPr>
          <p:nvPr/>
        </p:nvSpPr>
        <p:spPr bwMode="auto">
          <a:xfrm>
            <a:off x="8040780" y="5167313"/>
            <a:ext cx="405077" cy="304800"/>
          </a:xfrm>
          <a:custGeom>
            <a:avLst/>
            <a:gdLst>
              <a:gd name="T0" fmla="*/ 0 w 381000"/>
              <a:gd name="T1" fmla="*/ 116423 h 304800"/>
              <a:gd name="T2" fmla="*/ 145530 w 381000"/>
              <a:gd name="T3" fmla="*/ 116424 h 304800"/>
              <a:gd name="T4" fmla="*/ 190500 w 381000"/>
              <a:gd name="T5" fmla="*/ 0 h 304800"/>
              <a:gd name="T6" fmla="*/ 235470 w 381000"/>
              <a:gd name="T7" fmla="*/ 116424 h 304800"/>
              <a:gd name="T8" fmla="*/ 381000 w 381000"/>
              <a:gd name="T9" fmla="*/ 116423 h 304800"/>
              <a:gd name="T10" fmla="*/ 263263 w 381000"/>
              <a:gd name="T11" fmla="*/ 188376 h 304800"/>
              <a:gd name="T12" fmla="*/ 308236 w 381000"/>
              <a:gd name="T13" fmla="*/ 304799 h 304800"/>
              <a:gd name="T14" fmla="*/ 190500 w 381000"/>
              <a:gd name="T15" fmla="*/ 232845 h 304800"/>
              <a:gd name="T16" fmla="*/ 72764 w 381000"/>
              <a:gd name="T17" fmla="*/ 304799 h 304800"/>
              <a:gd name="T18" fmla="*/ 117737 w 381000"/>
              <a:gd name="T19" fmla="*/ 188376 h 304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17737 w 381000"/>
              <a:gd name="T31" fmla="*/ 116424 h 304800"/>
              <a:gd name="T32" fmla="*/ 263263 w 381000"/>
              <a:gd name="T33" fmla="*/ 232845 h 304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000" h="304800">
                <a:moveTo>
                  <a:pt x="0" y="116423"/>
                </a:moveTo>
                <a:lnTo>
                  <a:pt x="145530" y="116424"/>
                </a:lnTo>
                <a:lnTo>
                  <a:pt x="190500" y="0"/>
                </a:lnTo>
                <a:lnTo>
                  <a:pt x="235470" y="116424"/>
                </a:lnTo>
                <a:lnTo>
                  <a:pt x="381000" y="116423"/>
                </a:lnTo>
                <a:lnTo>
                  <a:pt x="263263" y="188376"/>
                </a:lnTo>
                <a:lnTo>
                  <a:pt x="308236" y="304799"/>
                </a:lnTo>
                <a:lnTo>
                  <a:pt x="190500" y="232845"/>
                </a:lnTo>
                <a:lnTo>
                  <a:pt x="72764" y="304799"/>
                </a:lnTo>
                <a:lnTo>
                  <a:pt x="117737" y="188376"/>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1" name="Text Box 24"/>
          <p:cNvSpPr txBox="1">
            <a:spLocks noChangeArrowheads="1"/>
          </p:cNvSpPr>
          <p:nvPr/>
        </p:nvSpPr>
        <p:spPr bwMode="auto">
          <a:xfrm>
            <a:off x="4887931" y="2470927"/>
            <a:ext cx="2025385" cy="641350"/>
          </a:xfrm>
          <a:prstGeom prst="rect">
            <a:avLst/>
          </a:prstGeom>
          <a:noFill/>
          <a:ln w="9525">
            <a:noFill/>
            <a:miter lim="800000"/>
            <a:headEnd/>
            <a:tailEnd/>
          </a:ln>
          <a:effectLst>
            <a:outerShdw dist="35921" dir="2700000" algn="ctr" rotWithShape="0">
              <a:schemeClr val="tx2"/>
            </a:outerShdw>
          </a:effectLst>
        </p:spPr>
        <p:txBody>
          <a:bodyPr>
            <a:spAutoFit/>
          </a:bodyPr>
          <a:lstStyle/>
          <a:p>
            <a:pPr algn="l">
              <a:defRPr/>
            </a:pPr>
            <a:r>
              <a:rPr lang="zh-CN" altLang="en-US" sz="3600" b="1" u="none" dirty="0">
                <a:solidFill>
                  <a:srgbClr val="0000CC"/>
                </a:solidFill>
                <a:latin typeface="Times New Roman" pitchFamily="18" charset="0"/>
                <a:ea typeface="隶书" pitchFamily="49" charset="-122"/>
              </a:rPr>
              <a:t>长沙</a:t>
            </a:r>
          </a:p>
        </p:txBody>
      </p:sp>
      <p:sp>
        <p:nvSpPr>
          <p:cNvPr id="22" name="Oval 25"/>
          <p:cNvSpPr>
            <a:spLocks noChangeArrowheads="1"/>
          </p:cNvSpPr>
          <p:nvPr/>
        </p:nvSpPr>
        <p:spPr bwMode="auto">
          <a:xfrm>
            <a:off x="7392657" y="3262313"/>
            <a:ext cx="243046" cy="228600"/>
          </a:xfrm>
          <a:prstGeom prst="ellipse">
            <a:avLst/>
          </a:prstGeom>
          <a:solidFill>
            <a:srgbClr val="FF3300"/>
          </a:solidFill>
          <a:ln w="9525">
            <a:solidFill>
              <a:schemeClr val="tx1"/>
            </a:solidFill>
            <a:round/>
            <a:headEnd/>
            <a:tailEnd/>
          </a:ln>
        </p:spPr>
        <p:txBody>
          <a:bodyPr wrap="none" anchor="ctr"/>
          <a:lstStyle/>
          <a:p>
            <a:pPr algn="l"/>
            <a:endParaRPr lang="zh-CN" altLang="en-US" sz="1800" u="none"/>
          </a:p>
        </p:txBody>
      </p:sp>
      <p:sp>
        <p:nvSpPr>
          <p:cNvPr id="23" name="Oval 26"/>
          <p:cNvSpPr>
            <a:spLocks noChangeArrowheads="1"/>
          </p:cNvSpPr>
          <p:nvPr/>
        </p:nvSpPr>
        <p:spPr bwMode="auto">
          <a:xfrm>
            <a:off x="7228939" y="5430838"/>
            <a:ext cx="243046" cy="228600"/>
          </a:xfrm>
          <a:prstGeom prst="ellipse">
            <a:avLst/>
          </a:prstGeom>
          <a:solidFill>
            <a:srgbClr val="FF3300"/>
          </a:solidFill>
          <a:ln w="9525">
            <a:solidFill>
              <a:schemeClr val="tx1"/>
            </a:solidFill>
            <a:round/>
            <a:headEnd/>
            <a:tailEnd/>
          </a:ln>
        </p:spPr>
        <p:txBody>
          <a:bodyPr wrap="none" anchor="ctr"/>
          <a:lstStyle/>
          <a:p>
            <a:pPr algn="l"/>
            <a:endParaRPr lang="zh-CN" altLang="en-US" sz="1800" u="none"/>
          </a:p>
        </p:txBody>
      </p:sp>
      <p:sp>
        <p:nvSpPr>
          <p:cNvPr id="24" name="AutoShape 24"/>
          <p:cNvSpPr>
            <a:spLocks noChangeArrowheads="1"/>
          </p:cNvSpPr>
          <p:nvPr/>
        </p:nvSpPr>
        <p:spPr bwMode="auto">
          <a:xfrm>
            <a:off x="7416675" y="4973638"/>
            <a:ext cx="2040576" cy="1203325"/>
          </a:xfrm>
          <a:prstGeom prst="irregularSeal1">
            <a:avLst/>
          </a:prstGeom>
          <a:solidFill>
            <a:schemeClr val="bg1"/>
          </a:solidFill>
          <a:ln w="9525">
            <a:solidFill>
              <a:schemeClr val="bg1"/>
            </a:solidFill>
            <a:miter lim="800000"/>
            <a:headEnd/>
            <a:tailEnd/>
          </a:ln>
        </p:spPr>
        <p:txBody>
          <a:bodyPr wrap="none" anchor="ctr"/>
          <a:lstStyle/>
          <a:p>
            <a:r>
              <a:rPr lang="zh-CN" altLang="en-US" sz="3200" b="1" u="none" dirty="0">
                <a:solidFill>
                  <a:srgbClr val="FF0000"/>
                </a:solidFill>
                <a:latin typeface="黑体" pitchFamily="49" charset="-122"/>
                <a:ea typeface="黑体" pitchFamily="49" charset="-122"/>
              </a:rPr>
              <a:t>井冈山</a:t>
            </a:r>
          </a:p>
        </p:txBody>
      </p:sp>
      <p:pic>
        <p:nvPicPr>
          <p:cNvPr id="25" name="Picture 19" descr="13-lx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51199">
            <a:off x="5851677" y="1614488"/>
            <a:ext cx="198825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descr="13-lx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03813">
            <a:off x="5851677" y="2693988"/>
            <a:ext cx="1149406"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descr="13-lx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369564">
            <a:off x="6003580" y="2767014"/>
            <a:ext cx="3308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p:cNvSpPr/>
          <p:nvPr/>
        </p:nvSpPr>
        <p:spPr>
          <a:xfrm>
            <a:off x="0" y="1380256"/>
            <a:ext cx="4512774" cy="584775"/>
          </a:xfrm>
          <a:prstGeom prst="rect">
            <a:avLst/>
          </a:prstGeom>
        </p:spPr>
        <p:txBody>
          <a:bodyPr wrap="none">
            <a:spAutoFit/>
          </a:bodyPr>
          <a:lstStyle/>
          <a:p>
            <a:pPr lvl="0" fontAlgn="base">
              <a:spcBef>
                <a:spcPct val="0"/>
              </a:spcBef>
              <a:spcAft>
                <a:spcPct val="0"/>
              </a:spcAft>
            </a:pPr>
            <a:r>
              <a:rPr lang="en-US" altLang="zh-CN" sz="3200" b="1" dirty="0">
                <a:solidFill>
                  <a:srgbClr val="000000"/>
                </a:solidFill>
                <a:latin typeface="黑体" pitchFamily="49" charset="-122"/>
                <a:ea typeface="黑体" pitchFamily="49" charset="-122"/>
              </a:rPr>
              <a:t>(1)</a:t>
            </a:r>
            <a:r>
              <a:rPr lang="zh-CN" altLang="en-US" sz="3200" b="1" dirty="0">
                <a:solidFill>
                  <a:srgbClr val="000000"/>
                </a:solidFill>
                <a:latin typeface="黑体" pitchFamily="49" charset="-122"/>
                <a:ea typeface="黑体" pitchFamily="49" charset="-122"/>
              </a:rPr>
              <a:t>时间、地点、领导人</a:t>
            </a:r>
          </a:p>
        </p:txBody>
      </p:sp>
      <p:sp>
        <p:nvSpPr>
          <p:cNvPr id="45" name="Text Box 5"/>
          <p:cNvSpPr txBox="1">
            <a:spLocks noChangeArrowheads="1"/>
          </p:cNvSpPr>
          <p:nvPr/>
        </p:nvSpPr>
        <p:spPr bwMode="auto">
          <a:xfrm>
            <a:off x="24983" y="1965786"/>
            <a:ext cx="49840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800" b="1" dirty="0" smtClean="0">
                <a:solidFill>
                  <a:srgbClr val="0000CC"/>
                </a:solidFill>
                <a:latin typeface="黑体" pitchFamily="49" charset="-122"/>
                <a:ea typeface="黑体" pitchFamily="49" charset="-122"/>
              </a:rPr>
              <a:t>1927</a:t>
            </a:r>
            <a:r>
              <a:rPr kumimoji="1" lang="zh-CN" altLang="en-US" sz="2800" b="1" dirty="0" smtClean="0">
                <a:solidFill>
                  <a:srgbClr val="0000CC"/>
                </a:solidFill>
                <a:latin typeface="黑体" pitchFamily="49" charset="-122"/>
                <a:ea typeface="黑体" pitchFamily="49" charset="-122"/>
              </a:rPr>
              <a:t>年</a:t>
            </a:r>
            <a:r>
              <a:rPr kumimoji="1" lang="en-US" altLang="zh-CN" sz="2800" b="1" dirty="0" smtClean="0">
                <a:solidFill>
                  <a:srgbClr val="0000CC"/>
                </a:solidFill>
                <a:latin typeface="黑体" pitchFamily="49" charset="-122"/>
                <a:ea typeface="黑体" pitchFamily="49" charset="-122"/>
              </a:rPr>
              <a:t>9</a:t>
            </a:r>
            <a:r>
              <a:rPr kumimoji="1" lang="zh-CN" altLang="en-US" sz="2800" b="1" dirty="0" smtClean="0">
                <a:solidFill>
                  <a:srgbClr val="0000CC"/>
                </a:solidFill>
                <a:latin typeface="黑体" pitchFamily="49" charset="-122"/>
                <a:ea typeface="黑体" pitchFamily="49" charset="-122"/>
              </a:rPr>
              <a:t>月</a:t>
            </a:r>
            <a:r>
              <a:rPr kumimoji="1" lang="en-US" altLang="zh-CN" sz="2800" b="1" dirty="0" smtClean="0">
                <a:solidFill>
                  <a:srgbClr val="0000CC"/>
                </a:solidFill>
                <a:latin typeface="黑体" pitchFamily="49" charset="-122"/>
                <a:ea typeface="黑体" pitchFamily="49" charset="-122"/>
              </a:rPr>
              <a:t>;</a:t>
            </a:r>
            <a:r>
              <a:rPr kumimoji="1" lang="zh-CN" altLang="en-US" sz="2800" b="1" dirty="0" smtClean="0">
                <a:solidFill>
                  <a:srgbClr val="0000CC"/>
                </a:solidFill>
                <a:latin typeface="黑体" pitchFamily="49" charset="-122"/>
                <a:ea typeface="黑体" pitchFamily="49" charset="-122"/>
              </a:rPr>
              <a:t>湘赣边界；毛泽东</a:t>
            </a:r>
          </a:p>
        </p:txBody>
      </p:sp>
      <p:sp>
        <p:nvSpPr>
          <p:cNvPr id="44" name="矩形 43"/>
          <p:cNvSpPr/>
          <p:nvPr/>
        </p:nvSpPr>
        <p:spPr>
          <a:xfrm>
            <a:off x="24983" y="2452442"/>
            <a:ext cx="1628972" cy="584775"/>
          </a:xfrm>
          <a:prstGeom prst="rect">
            <a:avLst/>
          </a:prstGeom>
        </p:spPr>
        <p:txBody>
          <a:bodyPr wrap="none">
            <a:spAutoFit/>
          </a:bodyPr>
          <a:lstStyle/>
          <a:p>
            <a:pPr lvl="0" fontAlgn="base">
              <a:spcBef>
                <a:spcPct val="0"/>
              </a:spcBef>
              <a:spcAft>
                <a:spcPct val="0"/>
              </a:spcAft>
            </a:pPr>
            <a:r>
              <a:rPr lang="en-US" altLang="zh-CN" sz="3200" b="1" dirty="0">
                <a:solidFill>
                  <a:srgbClr val="000000"/>
                </a:solidFill>
                <a:latin typeface="黑体" pitchFamily="49" charset="-122"/>
                <a:ea typeface="黑体" pitchFamily="49" charset="-122"/>
              </a:rPr>
              <a:t>(2)</a:t>
            </a:r>
            <a:r>
              <a:rPr lang="zh-CN" altLang="en-US" sz="3200" b="1" dirty="0">
                <a:solidFill>
                  <a:srgbClr val="000000"/>
                </a:solidFill>
                <a:latin typeface="黑体" pitchFamily="49" charset="-122"/>
                <a:ea typeface="黑体" pitchFamily="49" charset="-122"/>
              </a:rPr>
              <a:t>经过</a:t>
            </a:r>
          </a:p>
        </p:txBody>
      </p:sp>
      <p:pic>
        <p:nvPicPr>
          <p:cNvPr id="3076" name="Picture 4"/>
          <p:cNvPicPr>
            <a:picLocks noChangeAspect="1" noChangeArrowheads="1"/>
          </p:cNvPicPr>
          <p:nvPr/>
        </p:nvPicPr>
        <p:blipFill rotWithShape="1">
          <a:blip r:embed="rId12">
            <a:extLst>
              <a:ext uri="{28A0092B-C50C-407E-A947-70E740481C1C}">
                <a14:useLocalDpi xmlns:a14="http://schemas.microsoft.com/office/drawing/2010/main" val="0"/>
              </a:ext>
            </a:extLst>
          </a:blip>
          <a:srcRect l="10969" t="18380" r="59716" b="31622"/>
          <a:stretch/>
        </p:blipFill>
        <p:spPr bwMode="auto">
          <a:xfrm>
            <a:off x="347707" y="2950030"/>
            <a:ext cx="4424606" cy="369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 Box 7"/>
          <p:cNvSpPr txBox="1">
            <a:spLocks noChangeArrowheads="1"/>
          </p:cNvSpPr>
          <p:nvPr/>
        </p:nvSpPr>
        <p:spPr bwMode="auto">
          <a:xfrm>
            <a:off x="140471" y="3794979"/>
            <a:ext cx="5041521" cy="255454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fontAlgn="base">
              <a:spcBef>
                <a:spcPct val="50000"/>
              </a:spcBef>
              <a:spcAft>
                <a:spcPct val="0"/>
              </a:spcAft>
            </a:pPr>
            <a:r>
              <a:rPr kumimoji="1" lang="zh-CN" altLang="en-US" sz="3200" b="1" dirty="0">
                <a:solidFill>
                  <a:srgbClr val="000000"/>
                </a:solidFill>
                <a:latin typeface="+mn-ea"/>
              </a:rPr>
              <a:t>从进攻</a:t>
            </a:r>
            <a:r>
              <a:rPr kumimoji="1" lang="zh-CN" altLang="en-US" sz="3200" b="1" dirty="0">
                <a:solidFill>
                  <a:srgbClr val="FF0000"/>
                </a:solidFill>
                <a:latin typeface="+mn-ea"/>
              </a:rPr>
              <a:t>大城市</a:t>
            </a:r>
            <a:r>
              <a:rPr kumimoji="1" lang="zh-CN" altLang="en-US" sz="3200" b="1" dirty="0">
                <a:solidFill>
                  <a:srgbClr val="0000CC"/>
                </a:solidFill>
                <a:latin typeface="+mn-ea"/>
              </a:rPr>
              <a:t>转到</a:t>
            </a:r>
            <a:r>
              <a:rPr kumimoji="1" lang="zh-CN" altLang="en-US" sz="3200" b="1" dirty="0">
                <a:solidFill>
                  <a:srgbClr val="000000"/>
                </a:solidFill>
                <a:latin typeface="+mn-ea"/>
              </a:rPr>
              <a:t>向</a:t>
            </a:r>
            <a:r>
              <a:rPr kumimoji="1" lang="zh-CN" altLang="en-US" sz="3200" b="1" dirty="0">
                <a:solidFill>
                  <a:srgbClr val="FF0000"/>
                </a:solidFill>
                <a:latin typeface="+mn-ea"/>
              </a:rPr>
              <a:t>农村</a:t>
            </a:r>
            <a:r>
              <a:rPr kumimoji="1" lang="zh-CN" altLang="en-US" sz="3200" b="1" dirty="0">
                <a:solidFill>
                  <a:srgbClr val="000000"/>
                </a:solidFill>
                <a:latin typeface="+mn-ea"/>
              </a:rPr>
              <a:t>进军，</a:t>
            </a:r>
            <a:r>
              <a:rPr kumimoji="1" lang="zh-CN" altLang="en-US" sz="3200" b="1" dirty="0">
                <a:solidFill>
                  <a:srgbClr val="0000CC"/>
                </a:solidFill>
                <a:latin typeface="+mn-ea"/>
              </a:rPr>
              <a:t>开辟</a:t>
            </a:r>
            <a:r>
              <a:rPr kumimoji="1" lang="zh-CN" altLang="en-US" sz="3200" b="1" dirty="0">
                <a:solidFill>
                  <a:srgbClr val="000000"/>
                </a:solidFill>
                <a:latin typeface="+mn-ea"/>
              </a:rPr>
              <a:t>了</a:t>
            </a:r>
            <a:r>
              <a:rPr kumimoji="1" lang="zh-CN" altLang="en-US" sz="3200" b="1" dirty="0">
                <a:solidFill>
                  <a:srgbClr val="FF0000"/>
                </a:solidFill>
                <a:latin typeface="+mn-ea"/>
              </a:rPr>
              <a:t>农村包围城市的革命道路</a:t>
            </a:r>
            <a:r>
              <a:rPr kumimoji="1" lang="zh-CN" altLang="en-US" sz="3200" b="1" dirty="0" smtClean="0">
                <a:solidFill>
                  <a:srgbClr val="FF0000"/>
                </a:solidFill>
                <a:latin typeface="+mn-ea"/>
              </a:rPr>
              <a:t>。</a:t>
            </a:r>
            <a:r>
              <a:rPr kumimoji="1" lang="zh-CN" altLang="en-US" sz="3200" b="1" dirty="0" smtClean="0">
                <a:solidFill>
                  <a:srgbClr val="0000CC"/>
                </a:solidFill>
                <a:latin typeface="+mn-ea"/>
              </a:rPr>
              <a:t>创建</a:t>
            </a:r>
            <a:r>
              <a:rPr kumimoji="1" lang="zh-CN" altLang="en-US" sz="3200" b="1" dirty="0" smtClean="0">
                <a:solidFill>
                  <a:srgbClr val="000000"/>
                </a:solidFill>
                <a:latin typeface="+mn-ea"/>
              </a:rPr>
              <a:t>了中国</a:t>
            </a:r>
            <a:r>
              <a:rPr kumimoji="1" lang="zh-CN" altLang="en-US" sz="3200" b="1" dirty="0" smtClean="0">
                <a:solidFill>
                  <a:srgbClr val="FF0000"/>
                </a:solidFill>
                <a:latin typeface="+mn-ea"/>
              </a:rPr>
              <a:t>第一个农村革命根据地</a:t>
            </a:r>
            <a:r>
              <a:rPr kumimoji="1" lang="en-US" altLang="zh-CN" sz="3200" b="1" dirty="0" smtClean="0">
                <a:solidFill>
                  <a:srgbClr val="0000CC"/>
                </a:solidFill>
                <a:latin typeface="+mn-ea"/>
              </a:rPr>
              <a:t>——</a:t>
            </a:r>
            <a:r>
              <a:rPr kumimoji="1" lang="zh-CN" altLang="en-US" sz="3200" b="1" dirty="0" smtClean="0">
                <a:solidFill>
                  <a:srgbClr val="0000CC"/>
                </a:solidFill>
                <a:latin typeface="+mn-ea"/>
              </a:rPr>
              <a:t>井冈山革命根据地</a:t>
            </a:r>
          </a:p>
        </p:txBody>
      </p:sp>
      <p:sp>
        <p:nvSpPr>
          <p:cNvPr id="50" name="矩形 49"/>
          <p:cNvSpPr/>
          <p:nvPr/>
        </p:nvSpPr>
        <p:spPr>
          <a:xfrm>
            <a:off x="24983" y="3104576"/>
            <a:ext cx="1835759"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a:spAutoFit/>
          </a:bodyPr>
          <a:lstStyle/>
          <a:p>
            <a:pPr lvl="0" fontAlgn="base">
              <a:spcBef>
                <a:spcPct val="0"/>
              </a:spcBef>
              <a:spcAft>
                <a:spcPct val="0"/>
              </a:spcAft>
            </a:pPr>
            <a:r>
              <a:rPr lang="en-US" altLang="zh-CN" sz="3200" b="1" dirty="0">
                <a:solidFill>
                  <a:srgbClr val="000000"/>
                </a:solidFill>
                <a:latin typeface="黑体" pitchFamily="49" charset="-122"/>
                <a:ea typeface="黑体" pitchFamily="49" charset="-122"/>
              </a:rPr>
              <a:t>(3)</a:t>
            </a:r>
            <a:r>
              <a:rPr lang="zh-CN" altLang="en-US" sz="3200" b="1" dirty="0">
                <a:solidFill>
                  <a:srgbClr val="000000"/>
                </a:solidFill>
                <a:latin typeface="黑体" pitchFamily="49" charset="-122"/>
                <a:ea typeface="黑体" pitchFamily="49" charset="-122"/>
              </a:rPr>
              <a:t>意义 </a:t>
            </a:r>
          </a:p>
        </p:txBody>
      </p:sp>
    </p:spTree>
    <p:extLst>
      <p:ext uri="{BB962C8B-B14F-4D97-AF65-F5344CB8AC3E}">
        <p14:creationId xmlns:p14="http://schemas.microsoft.com/office/powerpoint/2010/main" val="195301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500"/>
                                        <p:tgtEl>
                                          <p:spTgt spid="19"/>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1500"/>
                            </p:stCondLst>
                            <p:childTnLst>
                              <p:par>
                                <p:cTn id="33" presetID="2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childTnLst>
                          </p:cTn>
                        </p:par>
                        <p:par>
                          <p:cTn id="48" fill="hold">
                            <p:stCondLst>
                              <p:cond delay="3500"/>
                            </p:stCondLst>
                            <p:childTnLst>
                              <p:par>
                                <p:cTn id="49" presetID="16" presetClass="entr" presetSubtype="42"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outHorizont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up)">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16" presetClass="entr" presetSubtype="42" fill="hold" grpId="0" nodeType="afterEffect">
                                  <p:stCondLst>
                                    <p:cond delay="1000"/>
                                  </p:stCondLst>
                                  <p:childTnLst>
                                    <p:set>
                                      <p:cBhvr>
                                        <p:cTn id="65" dur="1" fill="hold">
                                          <p:stCondLst>
                                            <p:cond delay="0"/>
                                          </p:stCondLst>
                                        </p:cTn>
                                        <p:tgtEl>
                                          <p:spTgt spid="11"/>
                                        </p:tgtEl>
                                        <p:attrNameLst>
                                          <p:attrName>style.visibility</p:attrName>
                                        </p:attrNameLst>
                                      </p:cBhvr>
                                      <p:to>
                                        <p:strVal val="visible"/>
                                      </p:to>
                                    </p:set>
                                    <p:animEffect transition="in" filter="barn(outHorizontal)">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diamond(in)">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nodeType="clickEffect">
                                  <p:stCondLst>
                                    <p:cond delay="0"/>
                                  </p:stCondLst>
                                  <p:childTnLst>
                                    <p:anim calcmode="lin" valueType="num">
                                      <p:cBhvr additive="base">
                                        <p:cTn id="80" dur="500"/>
                                        <p:tgtEl>
                                          <p:spTgt spid="3076"/>
                                        </p:tgtEl>
                                        <p:attrNameLst>
                                          <p:attrName>ppt_x</p:attrName>
                                        </p:attrNameLst>
                                      </p:cBhvr>
                                      <p:tavLst>
                                        <p:tav tm="0">
                                          <p:val>
                                            <p:strVal val="ppt_x"/>
                                          </p:val>
                                        </p:tav>
                                        <p:tav tm="100000">
                                          <p:val>
                                            <p:strVal val="ppt_x"/>
                                          </p:val>
                                        </p:tav>
                                      </p:tavLst>
                                    </p:anim>
                                    <p:anim calcmode="lin" valueType="num">
                                      <p:cBhvr additive="base">
                                        <p:cTn id="81" dur="500"/>
                                        <p:tgtEl>
                                          <p:spTgt spid="3076"/>
                                        </p:tgtEl>
                                        <p:attrNameLst>
                                          <p:attrName>ppt_y</p:attrName>
                                        </p:attrNameLst>
                                      </p:cBhvr>
                                      <p:tavLst>
                                        <p:tav tm="0">
                                          <p:val>
                                            <p:strVal val="ppt_y"/>
                                          </p:val>
                                        </p:tav>
                                        <p:tav tm="100000">
                                          <p:val>
                                            <p:strVal val="1+ppt_h/2"/>
                                          </p:val>
                                        </p:tav>
                                      </p:tavLst>
                                    </p:anim>
                                    <p:set>
                                      <p:cBhvr>
                                        <p:cTn id="82" dur="1" fill="hold">
                                          <p:stCondLst>
                                            <p:cond delay="499"/>
                                          </p:stCondLst>
                                        </p:cTn>
                                        <p:tgtEl>
                                          <p:spTgt spid="307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500" fill="hold"/>
                                        <p:tgtEl>
                                          <p:spTgt spid="49"/>
                                        </p:tgtEl>
                                        <p:attrNameLst>
                                          <p:attrName>ppt_x</p:attrName>
                                        </p:attrNameLst>
                                      </p:cBhvr>
                                      <p:tavLst>
                                        <p:tav tm="0">
                                          <p:val>
                                            <p:strVal val="#ppt_x"/>
                                          </p:val>
                                        </p:tav>
                                        <p:tav tm="100000">
                                          <p:val>
                                            <p:strVal val="#ppt_x"/>
                                          </p:val>
                                        </p:tav>
                                      </p:tavLst>
                                    </p:anim>
                                    <p:anim calcmode="lin" valueType="num">
                                      <p:cBhvr additive="base">
                                        <p:cTn id="9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23" grpId="0" animBg="1" autoUpdateAnimBg="0"/>
      <p:bldP spid="24" grpId="0" bldLvl="0" animBg="1" autoUpdateAnimBg="0"/>
      <p:bldP spid="45"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836712"/>
            <a:ext cx="972185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3200" b="1" dirty="0">
                <a:latin typeface="黑体" pitchFamily="49" charset="-122"/>
                <a:ea typeface="黑体" pitchFamily="49" charset="-122"/>
              </a:rPr>
              <a:t>   </a:t>
            </a:r>
            <a:r>
              <a:rPr lang="zh-CN" altLang="en-US" sz="3200" b="1" dirty="0" smtClean="0">
                <a:solidFill>
                  <a:srgbClr val="FF0000"/>
                </a:solidFill>
                <a:latin typeface="黑体" pitchFamily="49" charset="-122"/>
                <a:ea typeface="黑体" pitchFamily="49" charset="-122"/>
              </a:rPr>
              <a:t>材料一</a:t>
            </a:r>
            <a:r>
              <a:rPr lang="zh-CN" altLang="en-US" sz="3200" b="1" dirty="0" smtClean="0">
                <a:latin typeface="黑体" pitchFamily="49" charset="-122"/>
                <a:ea typeface="黑体" pitchFamily="49" charset="-122"/>
              </a:rPr>
              <a:t>：大革命</a:t>
            </a:r>
            <a:r>
              <a:rPr lang="zh-CN" altLang="en-US" sz="3200" b="1" dirty="0">
                <a:latin typeface="黑体" pitchFamily="49" charset="-122"/>
                <a:ea typeface="黑体" pitchFamily="49" charset="-122"/>
              </a:rPr>
              <a:t>失败后，中国共产党从血的教训中彻底认识到掌握武装力量的重要性。从</a:t>
            </a:r>
            <a:r>
              <a:rPr lang="en-US" altLang="zh-CN" sz="3200" b="1" dirty="0">
                <a:latin typeface="黑体" pitchFamily="49" charset="-122"/>
                <a:ea typeface="黑体" pitchFamily="49" charset="-122"/>
              </a:rPr>
              <a:t>1927</a:t>
            </a:r>
            <a:r>
              <a:rPr lang="zh-CN" altLang="en-US" sz="3200" b="1" dirty="0">
                <a:latin typeface="黑体" pitchFamily="49" charset="-122"/>
                <a:ea typeface="黑体" pitchFamily="49" charset="-122"/>
              </a:rPr>
              <a:t>年到</a:t>
            </a:r>
            <a:r>
              <a:rPr lang="en-US" altLang="zh-CN" sz="3200" b="1" dirty="0">
                <a:latin typeface="黑体" pitchFamily="49" charset="-122"/>
                <a:ea typeface="黑体" pitchFamily="49" charset="-122"/>
              </a:rPr>
              <a:t>1928</a:t>
            </a:r>
            <a:r>
              <a:rPr lang="zh-CN" altLang="en-US" sz="3200" b="1" dirty="0">
                <a:latin typeface="黑体" pitchFamily="49" charset="-122"/>
                <a:ea typeface="黑体" pitchFamily="49" charset="-122"/>
              </a:rPr>
              <a:t>年底，先后发动和领导了一百多次武装起义。其中影响最为重大的是南昌起义。但南昌起义没有达到预期的目的，而是在南下广东途中失败了。</a:t>
            </a:r>
            <a:r>
              <a:rPr lang="zh-CN" altLang="en-US" sz="3200" b="1" dirty="0">
                <a:solidFill>
                  <a:srgbClr val="3333CC"/>
                </a:solidFill>
                <a:latin typeface="黑体" pitchFamily="49" charset="-122"/>
                <a:ea typeface="黑体" pitchFamily="49" charset="-122"/>
              </a:rPr>
              <a:t>那么</a:t>
            </a:r>
            <a:r>
              <a:rPr lang="en-US" altLang="zh-CN" sz="3200" b="1" dirty="0">
                <a:solidFill>
                  <a:srgbClr val="3333CC"/>
                </a:solidFill>
                <a:latin typeface="黑体" pitchFamily="49" charset="-122"/>
                <a:ea typeface="黑体" pitchFamily="49" charset="-122"/>
              </a:rPr>
              <a:t>,</a:t>
            </a:r>
            <a:r>
              <a:rPr lang="zh-CN" altLang="en-US" sz="3200" b="1" dirty="0">
                <a:solidFill>
                  <a:srgbClr val="3333CC"/>
                </a:solidFill>
                <a:latin typeface="黑体" pitchFamily="49" charset="-122"/>
                <a:ea typeface="黑体" pitchFamily="49" charset="-122"/>
              </a:rPr>
              <a:t>南昌起义、秋收起义失利的教训是什么呢？</a:t>
            </a:r>
            <a:r>
              <a:rPr lang="zh-CN" altLang="en-US" sz="3200" b="1" dirty="0">
                <a:solidFill>
                  <a:srgbClr val="3333CC"/>
                </a:solidFill>
                <a:ea typeface="黑体" pitchFamily="49" charset="-122"/>
              </a:rPr>
              <a:t>我们的革命道路应该怎样走下去？</a:t>
            </a:r>
          </a:p>
        </p:txBody>
      </p:sp>
      <p:sp>
        <p:nvSpPr>
          <p:cNvPr id="18435" name="Rectangle 3"/>
          <p:cNvSpPr>
            <a:spLocks noChangeArrowheads="1"/>
          </p:cNvSpPr>
          <p:nvPr/>
        </p:nvSpPr>
        <p:spPr bwMode="auto">
          <a:xfrm>
            <a:off x="46261" y="4160118"/>
            <a:ext cx="964589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3200" b="1" dirty="0">
                <a:solidFill>
                  <a:srgbClr val="FF0000"/>
                </a:solidFill>
                <a:latin typeface="黑体" pitchFamily="49" charset="-122"/>
                <a:ea typeface="黑体" pitchFamily="49" charset="-122"/>
              </a:rPr>
              <a:t>教训</a:t>
            </a:r>
            <a:r>
              <a:rPr lang="en-US" altLang="zh-CN" sz="3200" b="1" dirty="0">
                <a:solidFill>
                  <a:srgbClr val="FF0000"/>
                </a:solidFill>
                <a:latin typeface="黑体" pitchFamily="49" charset="-122"/>
                <a:ea typeface="黑体" pitchFamily="49" charset="-122"/>
              </a:rPr>
              <a:t>:</a:t>
            </a:r>
          </a:p>
          <a:p>
            <a:r>
              <a:rPr lang="zh-CN" altLang="en-US" sz="3200" b="1" dirty="0">
                <a:latin typeface="黑体" pitchFamily="49" charset="-122"/>
                <a:ea typeface="黑体" pitchFamily="49" charset="-122"/>
              </a:rPr>
              <a:t>第一，夺取</a:t>
            </a:r>
            <a:r>
              <a:rPr lang="zh-CN" altLang="en-US" sz="3200" b="1" dirty="0">
                <a:solidFill>
                  <a:srgbClr val="FF0000"/>
                </a:solidFill>
                <a:latin typeface="黑体" pitchFamily="49" charset="-122"/>
                <a:ea typeface="黑体" pitchFamily="49" charset="-122"/>
              </a:rPr>
              <a:t>城市</a:t>
            </a:r>
            <a:r>
              <a:rPr lang="zh-CN" altLang="en-US" sz="3200" b="1" dirty="0">
                <a:latin typeface="黑体" pitchFamily="49" charset="-122"/>
                <a:ea typeface="黑体" pitchFamily="49" charset="-122"/>
              </a:rPr>
              <a:t>和巩固</a:t>
            </a:r>
            <a:r>
              <a:rPr lang="zh-CN" altLang="en-US" sz="3200" b="1" dirty="0">
                <a:solidFill>
                  <a:srgbClr val="FF0000"/>
                </a:solidFill>
                <a:latin typeface="黑体" pitchFamily="49" charset="-122"/>
                <a:ea typeface="黑体" pitchFamily="49" charset="-122"/>
              </a:rPr>
              <a:t>中心城市</a:t>
            </a:r>
            <a:r>
              <a:rPr lang="zh-CN" altLang="en-US" sz="3200" b="1" dirty="0">
                <a:latin typeface="黑体" pitchFamily="49" charset="-122"/>
                <a:ea typeface="黑体" pitchFamily="49" charset="-122"/>
              </a:rPr>
              <a:t>的革命道路，</a:t>
            </a:r>
            <a:r>
              <a:rPr lang="zh-CN" altLang="en-US" sz="3200" b="1" dirty="0">
                <a:solidFill>
                  <a:srgbClr val="FF0000"/>
                </a:solidFill>
                <a:latin typeface="黑体" pitchFamily="49" charset="-122"/>
                <a:ea typeface="黑体" pitchFamily="49" charset="-122"/>
              </a:rPr>
              <a:t>不符合</a:t>
            </a:r>
            <a:r>
              <a:rPr lang="zh-CN" altLang="en-US" sz="3200" b="1" dirty="0">
                <a:latin typeface="黑体" pitchFamily="49" charset="-122"/>
                <a:ea typeface="黑体" pitchFamily="49" charset="-122"/>
              </a:rPr>
              <a:t>中国民主革命的实际情况，因而不能成功；</a:t>
            </a:r>
          </a:p>
          <a:p>
            <a:r>
              <a:rPr lang="zh-CN" altLang="en-US" sz="3200" b="1" dirty="0">
                <a:latin typeface="黑体" pitchFamily="49" charset="-122"/>
                <a:ea typeface="黑体" pitchFamily="49" charset="-122"/>
              </a:rPr>
              <a:t>第二，革命武装力量没有同中国人数最多受压迫最深的</a:t>
            </a:r>
            <a:r>
              <a:rPr lang="zh-CN" altLang="en-US" sz="3200" b="1" dirty="0">
                <a:solidFill>
                  <a:srgbClr val="FF0000"/>
                </a:solidFill>
                <a:latin typeface="黑体" pitchFamily="49" charset="-122"/>
                <a:ea typeface="黑体" pitchFamily="49" charset="-122"/>
              </a:rPr>
              <a:t>农民</a:t>
            </a:r>
            <a:r>
              <a:rPr lang="zh-CN" altLang="en-US" sz="3200" b="1" dirty="0">
                <a:latin typeface="黑体" pitchFamily="49" charset="-122"/>
                <a:ea typeface="黑体" pitchFamily="49" charset="-122"/>
              </a:rPr>
              <a:t>、同农民对于土地的需求结合起来。</a:t>
            </a:r>
          </a:p>
        </p:txBody>
      </p:sp>
      <p:grpSp>
        <p:nvGrpSpPr>
          <p:cNvPr id="4" name="组合 3"/>
          <p:cNvGrpSpPr/>
          <p:nvPr/>
        </p:nvGrpSpPr>
        <p:grpSpPr>
          <a:xfrm>
            <a:off x="-101595" y="-54132"/>
            <a:ext cx="10867175" cy="818835"/>
            <a:chOff x="-91744" y="-42815"/>
            <a:chExt cx="9813594" cy="700451"/>
          </a:xfrm>
        </p:grpSpPr>
        <p:pic>
          <p:nvPicPr>
            <p:cNvPr id="5" name="Picture 6" descr="透明卷轴"/>
            <p:cNvPicPr>
              <a:picLocks noChangeAspect="1" noChangeArrowheads="1"/>
            </p:cNvPicPr>
            <p:nvPr/>
          </p:nvPicPr>
          <p:blipFill>
            <a:blip r:embed="rId2" cstate="print"/>
            <a:srcRect l="15050"/>
            <a:stretch>
              <a:fillRect/>
            </a:stretch>
          </p:blipFill>
          <p:spPr bwMode="auto">
            <a:xfrm>
              <a:off x="0" y="-42815"/>
              <a:ext cx="9721850" cy="700451"/>
            </a:xfrm>
            <a:prstGeom prst="rect">
              <a:avLst/>
            </a:prstGeom>
            <a:noFill/>
            <a:ln w="9525">
              <a:noFill/>
              <a:miter lim="800000"/>
              <a:headEnd/>
              <a:tailEnd/>
            </a:ln>
          </p:spPr>
        </p:pic>
        <p:sp>
          <p:nvSpPr>
            <p:cNvPr id="6" name="TextBox 5"/>
            <p:cNvSpPr txBox="1"/>
            <p:nvPr/>
          </p:nvSpPr>
          <p:spPr>
            <a:xfrm>
              <a:off x="-91744" y="-21689"/>
              <a:ext cx="9230235" cy="658198"/>
            </a:xfrm>
            <a:prstGeom prst="rect">
              <a:avLst/>
            </a:prstGeom>
            <a:noFill/>
          </p:spPr>
          <p:txBody>
            <a:bodyPr wrap="square" rtlCol="0">
              <a:spAutoFit/>
            </a:bodyPr>
            <a:lstStyle/>
            <a:p>
              <a:r>
                <a:rPr lang="zh-CN" altLang="en-US" sz="4400" b="1" dirty="0" smtClean="0">
                  <a:latin typeface="隶书" pitchFamily="49" charset="-122"/>
                  <a:ea typeface="隶书" pitchFamily="49" charset="-122"/>
                </a:rPr>
                <a:t>二、</a:t>
              </a:r>
              <a:r>
                <a:rPr lang="zh-CN" altLang="en-US" sz="4400" b="1" dirty="0">
                  <a:latin typeface="隶书" pitchFamily="49" charset="-122"/>
                  <a:ea typeface="隶书" pitchFamily="49" charset="-122"/>
                </a:rPr>
                <a:t>土地革命</a:t>
              </a:r>
              <a:r>
                <a:rPr lang="en-US" altLang="zh-CN" sz="4000" b="1" dirty="0">
                  <a:latin typeface="隶书" pitchFamily="49" charset="-122"/>
                  <a:ea typeface="隶书" pitchFamily="49" charset="-122"/>
                </a:rPr>
                <a:t>—</a:t>
              </a:r>
              <a:r>
                <a:rPr lang="zh-CN" altLang="en-US" sz="4000" b="1" dirty="0">
                  <a:solidFill>
                    <a:srgbClr val="FF0000"/>
                  </a:solidFill>
                  <a:latin typeface="隶书" pitchFamily="49" charset="-122"/>
                  <a:ea typeface="隶书" pitchFamily="49" charset="-122"/>
                </a:rPr>
                <a:t>中国特色革命通路的</a:t>
              </a:r>
              <a:r>
                <a:rPr lang="zh-CN" altLang="en-US" sz="4000" b="1" dirty="0" smtClean="0">
                  <a:solidFill>
                    <a:srgbClr val="FF0000"/>
                  </a:solidFill>
                  <a:latin typeface="隶书" pitchFamily="49" charset="-122"/>
                  <a:ea typeface="隶书" pitchFamily="49" charset="-122"/>
                </a:rPr>
                <a:t>探索</a:t>
              </a:r>
              <a:endParaRPr lang="zh-CN" altLang="en-US" sz="4000" b="1" dirty="0">
                <a:solidFill>
                  <a:srgbClr val="FF0000"/>
                </a:solidFill>
                <a:latin typeface="隶书" pitchFamily="49" charset="-122"/>
                <a:ea typeface="隶书" pitchFamily="49" charset="-122"/>
              </a:endParaRPr>
            </a:p>
          </p:txBody>
        </p:sp>
      </p:grpSp>
    </p:spTree>
    <p:extLst>
      <p:ext uri="{BB962C8B-B14F-4D97-AF65-F5344CB8AC3E}">
        <p14:creationId xmlns:p14="http://schemas.microsoft.com/office/powerpoint/2010/main" val="189548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decel="50000" fill="hold">
                                          <p:stCondLst>
                                            <p:cond delay="0"/>
                                          </p:stCondLst>
                                        </p:cTn>
                                        <p:tgtEl>
                                          <p:spTgt spid="184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4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435"/>
                                        </p:tgtEl>
                                        <p:attrNameLst>
                                          <p:attrName>ppt_w</p:attrName>
                                        </p:attrNameLst>
                                      </p:cBhvr>
                                      <p:tavLst>
                                        <p:tav tm="0">
                                          <p:val>
                                            <p:strVal val="#ppt_w*.05"/>
                                          </p:val>
                                        </p:tav>
                                        <p:tav tm="100000">
                                          <p:val>
                                            <p:strVal val="#ppt_w"/>
                                          </p:val>
                                        </p:tav>
                                      </p:tavLst>
                                    </p:anim>
                                    <p:anim calcmode="lin" valueType="num">
                                      <p:cBhvr>
                                        <p:cTn id="10" dur="1000" fill="hold"/>
                                        <p:tgtEl>
                                          <p:spTgt spid="184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4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4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4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1595" y="-54132"/>
            <a:ext cx="10867175" cy="818835"/>
            <a:chOff x="-91744" y="-42815"/>
            <a:chExt cx="9813594" cy="700451"/>
          </a:xfrm>
        </p:grpSpPr>
        <p:pic>
          <p:nvPicPr>
            <p:cNvPr id="5" name="Picture 6" descr="透明卷轴"/>
            <p:cNvPicPr>
              <a:picLocks noChangeAspect="1" noChangeArrowheads="1"/>
            </p:cNvPicPr>
            <p:nvPr/>
          </p:nvPicPr>
          <p:blipFill>
            <a:blip r:embed="rId2" cstate="print"/>
            <a:srcRect l="15050"/>
            <a:stretch>
              <a:fillRect/>
            </a:stretch>
          </p:blipFill>
          <p:spPr bwMode="auto">
            <a:xfrm>
              <a:off x="0" y="-42815"/>
              <a:ext cx="9721850" cy="700451"/>
            </a:xfrm>
            <a:prstGeom prst="rect">
              <a:avLst/>
            </a:prstGeom>
            <a:noFill/>
            <a:ln w="9525">
              <a:noFill/>
              <a:miter lim="800000"/>
              <a:headEnd/>
              <a:tailEnd/>
            </a:ln>
          </p:spPr>
        </p:pic>
        <p:sp>
          <p:nvSpPr>
            <p:cNvPr id="6" name="TextBox 5"/>
            <p:cNvSpPr txBox="1"/>
            <p:nvPr/>
          </p:nvSpPr>
          <p:spPr>
            <a:xfrm>
              <a:off x="-91744" y="-21689"/>
              <a:ext cx="9230235" cy="658198"/>
            </a:xfrm>
            <a:prstGeom prst="rect">
              <a:avLst/>
            </a:prstGeom>
            <a:noFill/>
          </p:spPr>
          <p:txBody>
            <a:bodyPr wrap="square" rtlCol="0">
              <a:spAutoFit/>
            </a:bodyPr>
            <a:lstStyle/>
            <a:p>
              <a:r>
                <a:rPr lang="zh-CN" altLang="en-US" sz="4400" b="1" dirty="0" smtClean="0">
                  <a:latin typeface="隶书" pitchFamily="49" charset="-122"/>
                  <a:ea typeface="隶书" pitchFamily="49" charset="-122"/>
                </a:rPr>
                <a:t>二、</a:t>
              </a:r>
              <a:r>
                <a:rPr lang="zh-CN" altLang="en-US" sz="4400" b="1" dirty="0">
                  <a:latin typeface="隶书" pitchFamily="49" charset="-122"/>
                  <a:ea typeface="隶书" pitchFamily="49" charset="-122"/>
                </a:rPr>
                <a:t>土地革命</a:t>
              </a:r>
              <a:r>
                <a:rPr lang="en-US" altLang="zh-CN" sz="4000" b="1" dirty="0">
                  <a:latin typeface="隶书" pitchFamily="49" charset="-122"/>
                  <a:ea typeface="隶书" pitchFamily="49" charset="-122"/>
                </a:rPr>
                <a:t>—</a:t>
              </a:r>
              <a:r>
                <a:rPr lang="zh-CN" altLang="en-US" sz="4000" b="1" dirty="0">
                  <a:solidFill>
                    <a:srgbClr val="FF0000"/>
                  </a:solidFill>
                  <a:latin typeface="隶书" pitchFamily="49" charset="-122"/>
                  <a:ea typeface="隶书" pitchFamily="49" charset="-122"/>
                </a:rPr>
                <a:t>中国特色革命通路的</a:t>
              </a:r>
              <a:r>
                <a:rPr lang="zh-CN" altLang="en-US" sz="4000" b="1" dirty="0" smtClean="0">
                  <a:solidFill>
                    <a:srgbClr val="FF0000"/>
                  </a:solidFill>
                  <a:latin typeface="隶书" pitchFamily="49" charset="-122"/>
                  <a:ea typeface="隶书" pitchFamily="49" charset="-122"/>
                </a:rPr>
                <a:t>探索</a:t>
              </a:r>
              <a:endParaRPr lang="zh-CN" altLang="en-US" sz="4000" b="1" dirty="0">
                <a:solidFill>
                  <a:srgbClr val="FF0000"/>
                </a:solidFill>
                <a:latin typeface="隶书" pitchFamily="49" charset="-122"/>
                <a:ea typeface="隶书" pitchFamily="49" charset="-122"/>
              </a:endParaRPr>
            </a:p>
          </p:txBody>
        </p:sp>
      </p:grpSp>
      <p:grpSp>
        <p:nvGrpSpPr>
          <p:cNvPr id="40" name="组合 39"/>
          <p:cNvGrpSpPr/>
          <p:nvPr/>
        </p:nvGrpSpPr>
        <p:grpSpPr>
          <a:xfrm>
            <a:off x="1627119" y="762794"/>
            <a:ext cx="8094731" cy="6123849"/>
            <a:chOff x="2136013" y="725822"/>
            <a:chExt cx="5276850" cy="6553200"/>
          </a:xfrm>
        </p:grpSpPr>
        <p:pic>
          <p:nvPicPr>
            <p:cNvPr id="8" name="Picture 3" descr="lishi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013" y="725822"/>
              <a:ext cx="52768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p:cNvGrpSpPr>
              <a:grpSpLocks/>
            </p:cNvGrpSpPr>
            <p:nvPr/>
          </p:nvGrpSpPr>
          <p:grpSpPr bwMode="auto">
            <a:xfrm>
              <a:off x="3152013" y="2339913"/>
              <a:ext cx="2673350" cy="2225675"/>
              <a:chOff x="0" y="0"/>
              <a:chExt cx="2256" cy="1474"/>
            </a:xfrm>
          </p:grpSpPr>
          <p:sp>
            <p:nvSpPr>
              <p:cNvPr id="10" name="Line 7"/>
              <p:cNvSpPr>
                <a:spLocks noChangeShapeType="1"/>
              </p:cNvSpPr>
              <p:nvPr/>
            </p:nvSpPr>
            <p:spPr bwMode="auto">
              <a:xfrm rot="3655206" flipH="1" flipV="1">
                <a:off x="1397" y="0"/>
                <a:ext cx="672" cy="67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 name="Line 8"/>
              <p:cNvSpPr>
                <a:spLocks noChangeShapeType="1"/>
              </p:cNvSpPr>
              <p:nvPr/>
            </p:nvSpPr>
            <p:spPr bwMode="auto">
              <a:xfrm flipH="1">
                <a:off x="1392" y="946"/>
                <a:ext cx="48" cy="19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 name="Line 9"/>
              <p:cNvSpPr>
                <a:spLocks noChangeShapeType="1"/>
              </p:cNvSpPr>
              <p:nvPr/>
            </p:nvSpPr>
            <p:spPr bwMode="auto">
              <a:xfrm flipH="1" flipV="1">
                <a:off x="1392" y="514"/>
                <a:ext cx="144" cy="38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10"/>
              <p:cNvSpPr>
                <a:spLocks noChangeShapeType="1"/>
              </p:cNvSpPr>
              <p:nvPr/>
            </p:nvSpPr>
            <p:spPr bwMode="auto">
              <a:xfrm flipH="1">
                <a:off x="0" y="898"/>
                <a:ext cx="1488" cy="57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 name="Line 11"/>
              <p:cNvSpPr>
                <a:spLocks noChangeShapeType="1"/>
              </p:cNvSpPr>
              <p:nvPr/>
            </p:nvSpPr>
            <p:spPr bwMode="auto">
              <a:xfrm>
                <a:off x="1584" y="898"/>
                <a:ext cx="432" cy="9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 name="Line 12"/>
              <p:cNvSpPr>
                <a:spLocks noChangeShapeType="1"/>
              </p:cNvSpPr>
              <p:nvPr/>
            </p:nvSpPr>
            <p:spPr bwMode="auto">
              <a:xfrm flipV="1">
                <a:off x="1680" y="562"/>
                <a:ext cx="576" cy="19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 name="Line 13"/>
              <p:cNvSpPr>
                <a:spLocks noChangeShapeType="1"/>
              </p:cNvSpPr>
              <p:nvPr/>
            </p:nvSpPr>
            <p:spPr bwMode="auto">
              <a:xfrm flipH="1" flipV="1">
                <a:off x="1344" y="82"/>
                <a:ext cx="192" cy="67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 name="Line 14"/>
              <p:cNvSpPr>
                <a:spLocks noChangeShapeType="1"/>
              </p:cNvSpPr>
              <p:nvPr/>
            </p:nvSpPr>
            <p:spPr bwMode="auto">
              <a:xfrm flipH="1" flipV="1">
                <a:off x="720" y="226"/>
                <a:ext cx="720" cy="57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8" name="Text Box 15"/>
            <p:cNvSpPr txBox="1">
              <a:spLocks noChangeArrowheads="1"/>
            </p:cNvSpPr>
            <p:nvPr/>
          </p:nvSpPr>
          <p:spPr bwMode="auto">
            <a:xfrm>
              <a:off x="4818888" y="3841688"/>
              <a:ext cx="323917" cy="988066"/>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eaLnBrk="1" hangingPunct="1"/>
              <a:r>
                <a:rPr lang="zh-CN" altLang="en-US" sz="1800" b="1" dirty="0">
                  <a:solidFill>
                    <a:srgbClr val="FF0000"/>
                  </a:solidFill>
                  <a:latin typeface="Times New Roman" pitchFamily="18" charset="0"/>
                </a:rPr>
                <a:t>井冈山</a:t>
              </a:r>
            </a:p>
          </p:txBody>
        </p:sp>
        <p:pic>
          <p:nvPicPr>
            <p:cNvPr id="19" name="Picture 17"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438" y="3381313"/>
              <a:ext cx="474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964" y="740006"/>
            <a:ext cx="7967886" cy="611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a:grpSpLocks/>
          </p:cNvGrpSpPr>
          <p:nvPr/>
        </p:nvGrpSpPr>
        <p:grpSpPr bwMode="auto">
          <a:xfrm>
            <a:off x="1753964" y="764703"/>
            <a:ext cx="7967886" cy="6093297"/>
            <a:chOff x="1217614" y="-342901"/>
            <a:chExt cx="7877175" cy="6858000"/>
          </a:xfrm>
        </p:grpSpPr>
        <p:pic>
          <p:nvPicPr>
            <p:cNvPr id="21" name="Picture 3" descr="革命根据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614" y="-342901"/>
              <a:ext cx="787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6"/>
            <p:cNvSpPr>
              <a:spLocks noChangeArrowheads="1"/>
            </p:cNvSpPr>
            <p:nvPr/>
          </p:nvSpPr>
          <p:spPr bwMode="auto">
            <a:xfrm>
              <a:off x="2286000" y="3962400"/>
              <a:ext cx="838200" cy="1752600"/>
            </a:xfrm>
            <a:prstGeom prst="wedgeRoundRectCallout">
              <a:avLst>
                <a:gd name="adj1" fmla="val -113824"/>
                <a:gd name="adj2" fmla="val -20292"/>
                <a:gd name="adj3" fmla="val 16667"/>
              </a:avLst>
            </a:prstGeom>
            <a:solidFill>
              <a:srgbClr val="66FFFF"/>
            </a:solidFill>
            <a:ln w="9525">
              <a:solidFill>
                <a:schemeClr val="tx1"/>
              </a:solidFill>
              <a:miter lim="800000"/>
              <a:headEnd/>
              <a:tailEnd/>
            </a:ln>
          </p:spPr>
          <p:txBody>
            <a:bodyPr lIns="90000" tIns="46800" rIns="90000" bIns="46800"/>
            <a:lstStyle/>
            <a:p>
              <a:pPr algn="ctr" eaLnBrk="1" hangingPunct="1"/>
              <a:r>
                <a:rPr lang="zh-CN" altLang="en-US" sz="3600" b="1" dirty="0">
                  <a:solidFill>
                    <a:srgbClr val="FF3300"/>
                  </a:solidFill>
                  <a:latin typeface="Times New Roman" pitchFamily="18" charset="0"/>
                </a:rPr>
                <a:t>左右江</a:t>
              </a:r>
            </a:p>
          </p:txBody>
        </p:sp>
        <p:sp>
          <p:nvSpPr>
            <p:cNvPr id="23" name="AutoShape 7"/>
            <p:cNvSpPr>
              <a:spLocks noChangeArrowheads="1"/>
            </p:cNvSpPr>
            <p:nvPr/>
          </p:nvSpPr>
          <p:spPr bwMode="auto">
            <a:xfrm>
              <a:off x="6705599" y="914400"/>
              <a:ext cx="2172836" cy="608013"/>
            </a:xfrm>
            <a:prstGeom prst="wedgeRoundRectCallout">
              <a:avLst>
                <a:gd name="adj1" fmla="val -86083"/>
                <a:gd name="adj2" fmla="val 23106"/>
                <a:gd name="adj3" fmla="val 16667"/>
              </a:avLst>
            </a:prstGeom>
            <a:solidFill>
              <a:srgbClr val="66FFFF"/>
            </a:solidFill>
            <a:ln w="9525">
              <a:solidFill>
                <a:schemeClr val="tx1"/>
              </a:solidFill>
              <a:miter lim="800000"/>
              <a:headEnd/>
              <a:tailEnd/>
            </a:ln>
          </p:spPr>
          <p:txBody>
            <a:bodyPr lIns="90000" tIns="46800" rIns="90000" bIns="46800"/>
            <a:lstStyle/>
            <a:p>
              <a:pPr algn="ctr" eaLnBrk="1" hangingPunct="1"/>
              <a:r>
                <a:rPr lang="zh-CN" altLang="en-US" sz="2800" b="1" dirty="0">
                  <a:solidFill>
                    <a:srgbClr val="FF3300"/>
                  </a:solidFill>
                  <a:latin typeface="Times New Roman" pitchFamily="18" charset="0"/>
                </a:rPr>
                <a:t>鄂豫皖</a:t>
              </a:r>
            </a:p>
          </p:txBody>
        </p:sp>
        <p:sp>
          <p:nvSpPr>
            <p:cNvPr id="24" name="AutoShape 8"/>
            <p:cNvSpPr>
              <a:spLocks noChangeArrowheads="1"/>
            </p:cNvSpPr>
            <p:nvPr/>
          </p:nvSpPr>
          <p:spPr bwMode="auto">
            <a:xfrm>
              <a:off x="6248400" y="5181600"/>
              <a:ext cx="2286000" cy="608013"/>
            </a:xfrm>
            <a:prstGeom prst="wedgeRoundRectCallout">
              <a:avLst>
                <a:gd name="adj1" fmla="val -48403"/>
                <a:gd name="adj2" fmla="val -103787"/>
                <a:gd name="adj3" fmla="val 16667"/>
              </a:avLst>
            </a:prstGeom>
            <a:solidFill>
              <a:srgbClr val="66FFFF"/>
            </a:solidFill>
            <a:ln w="9525">
              <a:solidFill>
                <a:schemeClr val="tx1"/>
              </a:solidFill>
              <a:miter lim="800000"/>
              <a:headEnd/>
              <a:tailEnd/>
            </a:ln>
          </p:spPr>
          <p:txBody>
            <a:bodyPr lIns="90000" tIns="46800" rIns="90000" bIns="46800"/>
            <a:lstStyle/>
            <a:p>
              <a:pPr algn="ctr" eaLnBrk="1" hangingPunct="1"/>
              <a:r>
                <a:rPr lang="zh-CN" altLang="en-US" sz="3200" b="1" dirty="0">
                  <a:solidFill>
                    <a:srgbClr val="FF3300"/>
                  </a:solidFill>
                  <a:latin typeface="Times New Roman" pitchFamily="18" charset="0"/>
                </a:rPr>
                <a:t>海陆丰</a:t>
              </a:r>
            </a:p>
          </p:txBody>
        </p:sp>
        <p:sp>
          <p:nvSpPr>
            <p:cNvPr id="25" name="AutoShape 9"/>
            <p:cNvSpPr>
              <a:spLocks noChangeArrowheads="1"/>
            </p:cNvSpPr>
            <p:nvPr/>
          </p:nvSpPr>
          <p:spPr bwMode="auto">
            <a:xfrm>
              <a:off x="2590800" y="2743200"/>
              <a:ext cx="2057400" cy="685800"/>
            </a:xfrm>
            <a:prstGeom prst="wedgeRoundRectCallout">
              <a:avLst>
                <a:gd name="adj1" fmla="val 81403"/>
                <a:gd name="adj2" fmla="val -86574"/>
                <a:gd name="adj3" fmla="val 16667"/>
              </a:avLst>
            </a:prstGeom>
            <a:solidFill>
              <a:srgbClr val="66FFFF"/>
            </a:solidFill>
            <a:ln w="9525">
              <a:solidFill>
                <a:schemeClr val="tx1"/>
              </a:solidFill>
              <a:miter lim="800000"/>
              <a:headEnd/>
              <a:tailEnd/>
            </a:ln>
          </p:spPr>
          <p:txBody>
            <a:bodyPr lIns="90000" tIns="46800" rIns="90000" bIns="46800"/>
            <a:lstStyle/>
            <a:p>
              <a:pPr algn="ctr" eaLnBrk="1" hangingPunct="1"/>
              <a:r>
                <a:rPr lang="zh-CN" altLang="en-US" sz="2800" b="1" dirty="0">
                  <a:solidFill>
                    <a:srgbClr val="FF3300"/>
                  </a:solidFill>
                  <a:latin typeface="Times New Roman" pitchFamily="18" charset="0"/>
                </a:rPr>
                <a:t>湘鄂赣</a:t>
              </a:r>
            </a:p>
          </p:txBody>
        </p:sp>
        <p:sp>
          <p:nvSpPr>
            <p:cNvPr id="26" name="AutoShape 10"/>
            <p:cNvSpPr>
              <a:spLocks noChangeArrowheads="1"/>
            </p:cNvSpPr>
            <p:nvPr/>
          </p:nvSpPr>
          <p:spPr bwMode="auto">
            <a:xfrm>
              <a:off x="3733800" y="3810000"/>
              <a:ext cx="1295400" cy="608013"/>
            </a:xfrm>
            <a:prstGeom prst="wedgeRoundRectCallout">
              <a:avLst>
                <a:gd name="adj1" fmla="val 71199"/>
                <a:gd name="adj2" fmla="val -133551"/>
                <a:gd name="adj3" fmla="val 16667"/>
              </a:avLst>
            </a:prstGeom>
            <a:solidFill>
              <a:srgbClr val="66FFFF"/>
            </a:solidFill>
            <a:ln w="9525">
              <a:solidFill>
                <a:schemeClr val="tx1"/>
              </a:solidFill>
              <a:miter lim="800000"/>
              <a:headEnd/>
              <a:tailEnd/>
            </a:ln>
          </p:spPr>
          <p:txBody>
            <a:bodyPr lIns="90000" tIns="46800" rIns="90000" bIns="46800"/>
            <a:lstStyle/>
            <a:p>
              <a:pPr algn="ctr" eaLnBrk="1" hangingPunct="1"/>
              <a:r>
                <a:rPr lang="zh-CN" altLang="en-US" sz="2400" b="1" dirty="0">
                  <a:solidFill>
                    <a:srgbClr val="FF3300"/>
                  </a:solidFill>
                  <a:latin typeface="Times New Roman" pitchFamily="18" charset="0"/>
                </a:rPr>
                <a:t>湘赣</a:t>
              </a:r>
            </a:p>
          </p:txBody>
        </p:sp>
        <p:sp>
          <p:nvSpPr>
            <p:cNvPr id="27" name="AutoShape 11"/>
            <p:cNvSpPr>
              <a:spLocks noChangeArrowheads="1"/>
            </p:cNvSpPr>
            <p:nvPr/>
          </p:nvSpPr>
          <p:spPr bwMode="auto">
            <a:xfrm>
              <a:off x="7079727" y="1925637"/>
              <a:ext cx="2015060" cy="684213"/>
            </a:xfrm>
            <a:prstGeom prst="wedgeRoundRectCallout">
              <a:avLst>
                <a:gd name="adj1" fmla="val -56555"/>
                <a:gd name="adj2" fmla="val 61392"/>
                <a:gd name="adj3" fmla="val 16667"/>
              </a:avLst>
            </a:prstGeom>
            <a:solidFill>
              <a:srgbClr val="66FFFF"/>
            </a:solidFill>
            <a:ln w="9525">
              <a:solidFill>
                <a:schemeClr val="tx1"/>
              </a:solidFill>
              <a:miter lim="800000"/>
              <a:headEnd/>
              <a:tailEnd/>
            </a:ln>
          </p:spPr>
          <p:txBody>
            <a:bodyPr lIns="90000" tIns="46800" rIns="90000" bIns="46800"/>
            <a:lstStyle/>
            <a:p>
              <a:pPr algn="ctr" eaLnBrk="1" hangingPunct="1"/>
              <a:r>
                <a:rPr lang="zh-CN" altLang="en-US" sz="2800" b="1" dirty="0">
                  <a:solidFill>
                    <a:srgbClr val="FF3300"/>
                  </a:solidFill>
                  <a:latin typeface="Times New Roman" pitchFamily="18" charset="0"/>
                </a:rPr>
                <a:t>闽浙赣</a:t>
              </a:r>
            </a:p>
          </p:txBody>
        </p:sp>
        <p:sp>
          <p:nvSpPr>
            <p:cNvPr id="28" name="AutoShape 12"/>
            <p:cNvSpPr>
              <a:spLocks noChangeArrowheads="1"/>
            </p:cNvSpPr>
            <p:nvPr/>
          </p:nvSpPr>
          <p:spPr bwMode="auto">
            <a:xfrm>
              <a:off x="1447800" y="0"/>
              <a:ext cx="5638800" cy="685800"/>
            </a:xfrm>
            <a:prstGeom prst="wedgeRoundRectCallout">
              <a:avLst>
                <a:gd name="adj1" fmla="val 1324"/>
                <a:gd name="adj2" fmla="val 182870"/>
                <a:gd name="adj3" fmla="val 16667"/>
              </a:avLst>
            </a:prstGeom>
            <a:solidFill>
              <a:srgbClr val="66FFFF"/>
            </a:solidFill>
            <a:ln w="9525">
              <a:solidFill>
                <a:schemeClr val="tx1"/>
              </a:solidFill>
              <a:miter lim="800000"/>
              <a:headEnd/>
              <a:tailEnd/>
            </a:ln>
          </p:spPr>
          <p:txBody>
            <a:bodyPr lIns="90000" tIns="46800" rIns="90000" bIns="46800"/>
            <a:lstStyle/>
            <a:p>
              <a:pPr algn="ctr" eaLnBrk="1" hangingPunct="1"/>
              <a:r>
                <a:rPr lang="zh-CN" altLang="en-US" sz="2800" b="1" dirty="0">
                  <a:solidFill>
                    <a:srgbClr val="FF3300"/>
                  </a:solidFill>
                  <a:latin typeface="Times New Roman" pitchFamily="18" charset="0"/>
                </a:rPr>
                <a:t>湘鄂西、湘鄂边、洪湖</a:t>
              </a:r>
            </a:p>
          </p:txBody>
        </p:sp>
        <p:sp>
          <p:nvSpPr>
            <p:cNvPr id="29" name="AutoShape 13"/>
            <p:cNvSpPr>
              <a:spLocks noChangeArrowheads="1"/>
            </p:cNvSpPr>
            <p:nvPr/>
          </p:nvSpPr>
          <p:spPr bwMode="auto">
            <a:xfrm>
              <a:off x="1295399" y="1828800"/>
              <a:ext cx="1295401" cy="1168673"/>
            </a:xfrm>
            <a:prstGeom prst="wedgeRoundRectCallout">
              <a:avLst>
                <a:gd name="adj1" fmla="val 19900"/>
                <a:gd name="adj2" fmla="val -102559"/>
                <a:gd name="adj3" fmla="val 16667"/>
              </a:avLst>
            </a:prstGeom>
            <a:solidFill>
              <a:srgbClr val="66FFFF"/>
            </a:solidFill>
            <a:ln w="9525">
              <a:solidFill>
                <a:schemeClr val="tx1"/>
              </a:solidFill>
              <a:miter lim="800000"/>
              <a:headEnd/>
              <a:tailEnd/>
            </a:ln>
          </p:spPr>
          <p:txBody>
            <a:bodyPr lIns="90000" tIns="46800" rIns="90000" bIns="46800"/>
            <a:lstStyle/>
            <a:p>
              <a:pPr algn="ctr" eaLnBrk="1" hangingPunct="1"/>
              <a:r>
                <a:rPr lang="zh-CN" altLang="en-US" sz="3600" b="1" dirty="0">
                  <a:solidFill>
                    <a:srgbClr val="FF3300"/>
                  </a:solidFill>
                  <a:latin typeface="Times New Roman" pitchFamily="18" charset="0"/>
                </a:rPr>
                <a:t>川陕</a:t>
              </a:r>
            </a:p>
          </p:txBody>
        </p:sp>
        <p:pic>
          <p:nvPicPr>
            <p:cNvPr id="30" name="Picture 14"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924175"/>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989138"/>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6"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141663"/>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7"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125538"/>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8"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508500"/>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9"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933825"/>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765175"/>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1"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773238"/>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2"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700213"/>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3" descr="火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276475"/>
              <a:ext cx="508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矩形 40"/>
          <p:cNvSpPr/>
          <p:nvPr/>
        </p:nvSpPr>
        <p:spPr>
          <a:xfrm>
            <a:off x="539354" y="1547639"/>
            <a:ext cx="754135" cy="4832092"/>
          </a:xfrm>
          <a:prstGeom prst="rect">
            <a:avLst/>
          </a:prstGeom>
        </p:spPr>
        <p:txBody>
          <a:bodyPr wrap="square">
            <a:spAutoFit/>
          </a:bodyPr>
          <a:lstStyle/>
          <a:p>
            <a:r>
              <a:rPr lang="zh-CN" altLang="en-US" sz="4400" b="1" dirty="0">
                <a:solidFill>
                  <a:srgbClr val="FF0000"/>
                </a:solidFill>
                <a:latin typeface="黑体" pitchFamily="49" charset="-122"/>
                <a:ea typeface="黑体" pitchFamily="49" charset="-122"/>
              </a:rPr>
              <a:t>农村革命根据地</a:t>
            </a:r>
            <a:endParaRPr lang="zh-CN" altLang="en-US" sz="4400" dirty="0">
              <a:solidFill>
                <a:srgbClr val="FF0000"/>
              </a:solidFill>
            </a:endParaRPr>
          </a:p>
        </p:txBody>
      </p:sp>
    </p:spTree>
    <p:extLst>
      <p:ext uri="{BB962C8B-B14F-4D97-AF65-F5344CB8AC3E}">
        <p14:creationId xmlns:p14="http://schemas.microsoft.com/office/powerpoint/2010/main" val="376117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595" y="-54132"/>
            <a:ext cx="10867175" cy="818835"/>
            <a:chOff x="-91744" y="-42815"/>
            <a:chExt cx="9813594" cy="700451"/>
          </a:xfrm>
        </p:grpSpPr>
        <p:pic>
          <p:nvPicPr>
            <p:cNvPr id="3" name="Picture 6" descr="透明卷轴"/>
            <p:cNvPicPr>
              <a:picLocks noChangeAspect="1" noChangeArrowheads="1"/>
            </p:cNvPicPr>
            <p:nvPr/>
          </p:nvPicPr>
          <p:blipFill>
            <a:blip r:embed="rId2" cstate="print"/>
            <a:srcRect l="15050"/>
            <a:stretch>
              <a:fillRect/>
            </a:stretch>
          </p:blipFill>
          <p:spPr bwMode="auto">
            <a:xfrm>
              <a:off x="0" y="-42815"/>
              <a:ext cx="9721850" cy="700451"/>
            </a:xfrm>
            <a:prstGeom prst="rect">
              <a:avLst/>
            </a:prstGeom>
            <a:noFill/>
            <a:ln w="9525">
              <a:noFill/>
              <a:miter lim="800000"/>
              <a:headEnd/>
              <a:tailEnd/>
            </a:ln>
          </p:spPr>
        </p:pic>
        <p:sp>
          <p:nvSpPr>
            <p:cNvPr id="4" name="TextBox 3"/>
            <p:cNvSpPr txBox="1"/>
            <p:nvPr/>
          </p:nvSpPr>
          <p:spPr>
            <a:xfrm>
              <a:off x="-91744" y="-21689"/>
              <a:ext cx="9230235" cy="658198"/>
            </a:xfrm>
            <a:prstGeom prst="rect">
              <a:avLst/>
            </a:prstGeom>
            <a:noFill/>
          </p:spPr>
          <p:txBody>
            <a:bodyPr wrap="square" rtlCol="0">
              <a:spAutoFit/>
            </a:bodyPr>
            <a:lstStyle/>
            <a:p>
              <a:r>
                <a:rPr lang="zh-CN" altLang="en-US" sz="4400" b="1" dirty="0" smtClean="0">
                  <a:latin typeface="隶书" pitchFamily="49" charset="-122"/>
                  <a:ea typeface="隶书" pitchFamily="49" charset="-122"/>
                </a:rPr>
                <a:t>二、</a:t>
              </a:r>
              <a:r>
                <a:rPr lang="zh-CN" altLang="en-US" sz="4400" b="1" dirty="0">
                  <a:latin typeface="隶书" pitchFamily="49" charset="-122"/>
                  <a:ea typeface="隶书" pitchFamily="49" charset="-122"/>
                </a:rPr>
                <a:t>土地革命</a:t>
              </a:r>
              <a:r>
                <a:rPr lang="en-US" altLang="zh-CN" sz="4000" b="1" dirty="0">
                  <a:latin typeface="隶书" pitchFamily="49" charset="-122"/>
                  <a:ea typeface="隶书" pitchFamily="49" charset="-122"/>
                </a:rPr>
                <a:t>—</a:t>
              </a:r>
              <a:r>
                <a:rPr lang="zh-CN" altLang="en-US" sz="4000" b="1" dirty="0">
                  <a:solidFill>
                    <a:srgbClr val="FF0000"/>
                  </a:solidFill>
                  <a:latin typeface="隶书" pitchFamily="49" charset="-122"/>
                  <a:ea typeface="隶书" pitchFamily="49" charset="-122"/>
                </a:rPr>
                <a:t>中国特色革命通路的</a:t>
              </a:r>
              <a:r>
                <a:rPr lang="zh-CN" altLang="en-US" sz="4000" b="1" dirty="0" smtClean="0">
                  <a:solidFill>
                    <a:srgbClr val="FF0000"/>
                  </a:solidFill>
                  <a:latin typeface="隶书" pitchFamily="49" charset="-122"/>
                  <a:ea typeface="隶书" pitchFamily="49" charset="-122"/>
                </a:rPr>
                <a:t>探索</a:t>
              </a:r>
              <a:endParaRPr lang="zh-CN" altLang="en-US" sz="4000" b="1" dirty="0">
                <a:solidFill>
                  <a:srgbClr val="FF0000"/>
                </a:solidFill>
                <a:latin typeface="隶书" pitchFamily="49" charset="-122"/>
                <a:ea typeface="隶书" pitchFamily="49" charset="-122"/>
              </a:endParaRPr>
            </a:p>
          </p:txBody>
        </p:sp>
      </p:grpSp>
      <p:grpSp>
        <p:nvGrpSpPr>
          <p:cNvPr id="5" name="Group 12"/>
          <p:cNvGrpSpPr>
            <a:grpSpLocks/>
          </p:cNvGrpSpPr>
          <p:nvPr/>
        </p:nvGrpSpPr>
        <p:grpSpPr bwMode="auto">
          <a:xfrm>
            <a:off x="-15314" y="739313"/>
            <a:ext cx="9737164" cy="6093297"/>
            <a:chOff x="-32" y="-18"/>
            <a:chExt cx="7630" cy="4320"/>
          </a:xfrm>
        </p:grpSpPr>
        <p:sp>
          <p:nvSpPr>
            <p:cNvPr id="6" name="Rectangle 13"/>
            <p:cNvSpPr>
              <a:spLocks noChangeArrowheads="1"/>
            </p:cNvSpPr>
            <p:nvPr/>
          </p:nvSpPr>
          <p:spPr bwMode="auto">
            <a:xfrm>
              <a:off x="0" y="-18"/>
              <a:ext cx="7598" cy="432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zh-CN" altLang="en-US" sz="2800" smtClean="0">
                <a:solidFill>
                  <a:srgbClr val="000000"/>
                </a:solidFill>
              </a:endParaRPr>
            </a:p>
          </p:txBody>
        </p:sp>
        <p:grpSp>
          <p:nvGrpSpPr>
            <p:cNvPr id="7" name="Group 14"/>
            <p:cNvGrpSpPr>
              <a:grpSpLocks/>
            </p:cNvGrpSpPr>
            <p:nvPr/>
          </p:nvGrpSpPr>
          <p:grpSpPr bwMode="auto">
            <a:xfrm>
              <a:off x="-32" y="96"/>
              <a:ext cx="7630" cy="3403"/>
              <a:chOff x="-32" y="96"/>
              <a:chExt cx="7630" cy="3403"/>
            </a:xfrm>
          </p:grpSpPr>
          <p:sp>
            <p:nvSpPr>
              <p:cNvPr id="8" name="Rectangle 15"/>
              <p:cNvSpPr>
                <a:spLocks noChangeArrowheads="1"/>
              </p:cNvSpPr>
              <p:nvPr/>
            </p:nvSpPr>
            <p:spPr bwMode="auto">
              <a:xfrm>
                <a:off x="5131" y="2227"/>
                <a:ext cx="2352"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a:solidFill>
                      <a:srgbClr val="000000"/>
                    </a:solidFill>
                    <a:effectLst>
                      <a:outerShdw blurRad="38100" dist="38100" dir="2700000" algn="tl">
                        <a:srgbClr val="C0C0C0"/>
                      </a:outerShdw>
                    </a:effectLst>
                    <a:latin typeface="黑体" pitchFamily="2" charset="-122"/>
                    <a:ea typeface="黑体" pitchFamily="2" charset="-122"/>
                  </a:rPr>
                  <a:t>0%</a:t>
                </a:r>
              </a:p>
            </p:txBody>
          </p:sp>
          <p:sp>
            <p:nvSpPr>
              <p:cNvPr id="9" name="Rectangle 16"/>
              <p:cNvSpPr>
                <a:spLocks noChangeArrowheads="1"/>
              </p:cNvSpPr>
              <p:nvPr/>
            </p:nvSpPr>
            <p:spPr bwMode="auto">
              <a:xfrm>
                <a:off x="2731" y="2227"/>
                <a:ext cx="2400"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a:solidFill>
                      <a:srgbClr val="000000"/>
                    </a:solidFill>
                    <a:effectLst>
                      <a:outerShdw blurRad="38100" dist="38100" dir="2700000" algn="tl">
                        <a:srgbClr val="C0C0C0"/>
                      </a:outerShdw>
                    </a:effectLst>
                    <a:latin typeface="黑体" pitchFamily="2" charset="-122"/>
                    <a:ea typeface="黑体" pitchFamily="2" charset="-122"/>
                  </a:rPr>
                  <a:t>13%</a:t>
                </a:r>
              </a:p>
            </p:txBody>
          </p:sp>
          <p:sp>
            <p:nvSpPr>
              <p:cNvPr id="10" name="Rectangle 17"/>
              <p:cNvSpPr>
                <a:spLocks noChangeArrowheads="1"/>
              </p:cNvSpPr>
              <p:nvPr/>
            </p:nvSpPr>
            <p:spPr bwMode="auto">
              <a:xfrm>
                <a:off x="-32" y="2227"/>
                <a:ext cx="2976"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zh-CN" altLang="en-US" sz="2800" b="1" dirty="0">
                    <a:solidFill>
                      <a:srgbClr val="000000"/>
                    </a:solidFill>
                    <a:effectLst>
                      <a:outerShdw blurRad="38100" dist="38100" dir="2700000" algn="tl">
                        <a:srgbClr val="C0C0C0"/>
                      </a:outerShdw>
                    </a:effectLst>
                    <a:latin typeface="黑体" pitchFamily="2" charset="-122"/>
                    <a:ea typeface="黑体" pitchFamily="2" charset="-122"/>
                  </a:rPr>
                  <a:t>雇农、手工业者</a:t>
                </a:r>
              </a:p>
            </p:txBody>
          </p:sp>
          <p:sp>
            <p:nvSpPr>
              <p:cNvPr id="11" name="Rectangle 18"/>
              <p:cNvSpPr>
                <a:spLocks noChangeArrowheads="1"/>
              </p:cNvSpPr>
              <p:nvPr/>
            </p:nvSpPr>
            <p:spPr bwMode="auto">
              <a:xfrm>
                <a:off x="5131" y="1777"/>
                <a:ext cx="2352"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a:solidFill>
                      <a:srgbClr val="000000"/>
                    </a:solidFill>
                    <a:effectLst>
                      <a:outerShdw blurRad="38100" dist="38100" dir="2700000" algn="tl">
                        <a:srgbClr val="C0C0C0"/>
                      </a:outerShdw>
                    </a:effectLst>
                    <a:latin typeface="黑体" pitchFamily="2" charset="-122"/>
                    <a:ea typeface="黑体" pitchFamily="2" charset="-122"/>
                  </a:rPr>
                  <a:t>5%</a:t>
                </a:r>
              </a:p>
            </p:txBody>
          </p:sp>
          <p:sp>
            <p:nvSpPr>
              <p:cNvPr id="12" name="Rectangle 19"/>
              <p:cNvSpPr>
                <a:spLocks noChangeArrowheads="1"/>
              </p:cNvSpPr>
              <p:nvPr/>
            </p:nvSpPr>
            <p:spPr bwMode="auto">
              <a:xfrm>
                <a:off x="2731" y="1777"/>
                <a:ext cx="2400"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a:solidFill>
                      <a:srgbClr val="000000"/>
                    </a:solidFill>
                    <a:effectLst>
                      <a:outerShdw blurRad="38100" dist="38100" dir="2700000" algn="tl">
                        <a:srgbClr val="C0C0C0"/>
                      </a:outerShdw>
                    </a:effectLst>
                    <a:latin typeface="黑体" pitchFamily="2" charset="-122"/>
                    <a:ea typeface="黑体" pitchFamily="2" charset="-122"/>
                  </a:rPr>
                  <a:t>60%</a:t>
                </a:r>
              </a:p>
            </p:txBody>
          </p:sp>
          <p:sp>
            <p:nvSpPr>
              <p:cNvPr id="13" name="Rectangle 20"/>
              <p:cNvSpPr>
                <a:spLocks noChangeArrowheads="1"/>
              </p:cNvSpPr>
              <p:nvPr/>
            </p:nvSpPr>
            <p:spPr bwMode="auto">
              <a:xfrm>
                <a:off x="91" y="1777"/>
                <a:ext cx="2640"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zh-CN" altLang="en-US" sz="2800" b="1">
                    <a:solidFill>
                      <a:srgbClr val="000000"/>
                    </a:solidFill>
                    <a:effectLst>
                      <a:outerShdw blurRad="38100" dist="38100" dir="2700000" algn="tl">
                        <a:srgbClr val="C0C0C0"/>
                      </a:outerShdw>
                    </a:effectLst>
                    <a:latin typeface="黑体" pitchFamily="2" charset="-122"/>
                    <a:ea typeface="黑体" pitchFamily="2" charset="-122"/>
                  </a:rPr>
                  <a:t>贫农</a:t>
                </a:r>
              </a:p>
            </p:txBody>
          </p:sp>
          <p:sp>
            <p:nvSpPr>
              <p:cNvPr id="14" name="Rectangle 21"/>
              <p:cNvSpPr>
                <a:spLocks noChangeArrowheads="1"/>
              </p:cNvSpPr>
              <p:nvPr/>
            </p:nvSpPr>
            <p:spPr bwMode="auto">
              <a:xfrm>
                <a:off x="5131" y="1327"/>
                <a:ext cx="2352"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a:solidFill>
                      <a:srgbClr val="000000"/>
                    </a:solidFill>
                    <a:effectLst>
                      <a:outerShdw blurRad="38100" dist="38100" dir="2700000" algn="tl">
                        <a:srgbClr val="C0C0C0"/>
                      </a:outerShdw>
                    </a:effectLst>
                    <a:latin typeface="黑体" pitchFamily="2" charset="-122"/>
                    <a:ea typeface="黑体" pitchFamily="2" charset="-122"/>
                  </a:rPr>
                  <a:t>15%</a:t>
                </a:r>
              </a:p>
            </p:txBody>
          </p:sp>
          <p:sp>
            <p:nvSpPr>
              <p:cNvPr id="15" name="Rectangle 22"/>
              <p:cNvSpPr>
                <a:spLocks noChangeArrowheads="1"/>
              </p:cNvSpPr>
              <p:nvPr/>
            </p:nvSpPr>
            <p:spPr bwMode="auto">
              <a:xfrm>
                <a:off x="2731" y="1327"/>
                <a:ext cx="2400"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dirty="0">
                    <a:solidFill>
                      <a:srgbClr val="000000"/>
                    </a:solidFill>
                    <a:effectLst>
                      <a:outerShdw blurRad="38100" dist="38100" dir="2700000" algn="tl">
                        <a:srgbClr val="C0C0C0"/>
                      </a:outerShdw>
                    </a:effectLst>
                    <a:latin typeface="黑体" pitchFamily="2" charset="-122"/>
                    <a:ea typeface="黑体" pitchFamily="2" charset="-122"/>
                  </a:rPr>
                  <a:t>20%</a:t>
                </a:r>
              </a:p>
            </p:txBody>
          </p:sp>
          <p:sp>
            <p:nvSpPr>
              <p:cNvPr id="16" name="Rectangle 23"/>
              <p:cNvSpPr>
                <a:spLocks noChangeArrowheads="1"/>
              </p:cNvSpPr>
              <p:nvPr/>
            </p:nvSpPr>
            <p:spPr bwMode="auto">
              <a:xfrm>
                <a:off x="91" y="1327"/>
                <a:ext cx="2640"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zh-CN" altLang="en-US" sz="2800" b="1">
                    <a:solidFill>
                      <a:srgbClr val="000000"/>
                    </a:solidFill>
                    <a:effectLst>
                      <a:outerShdw blurRad="38100" dist="38100" dir="2700000" algn="tl">
                        <a:srgbClr val="C0C0C0"/>
                      </a:outerShdw>
                    </a:effectLst>
                    <a:latin typeface="黑体" pitchFamily="2" charset="-122"/>
                    <a:ea typeface="黑体" pitchFamily="2" charset="-122"/>
                  </a:rPr>
                  <a:t>中农</a:t>
                </a:r>
              </a:p>
            </p:txBody>
          </p:sp>
          <p:sp>
            <p:nvSpPr>
              <p:cNvPr id="17" name="Rectangle 24"/>
              <p:cNvSpPr>
                <a:spLocks noChangeArrowheads="1"/>
              </p:cNvSpPr>
              <p:nvPr/>
            </p:nvSpPr>
            <p:spPr bwMode="auto">
              <a:xfrm>
                <a:off x="5131" y="877"/>
                <a:ext cx="2352"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a:solidFill>
                      <a:srgbClr val="000000"/>
                    </a:solidFill>
                    <a:effectLst>
                      <a:outerShdw blurRad="38100" dist="38100" dir="2700000" algn="tl">
                        <a:srgbClr val="C0C0C0"/>
                      </a:outerShdw>
                    </a:effectLst>
                    <a:latin typeface="黑体" pitchFamily="2" charset="-122"/>
                    <a:ea typeface="黑体" pitchFamily="2" charset="-122"/>
                  </a:rPr>
                  <a:t>80%</a:t>
                </a:r>
              </a:p>
            </p:txBody>
          </p:sp>
          <p:sp>
            <p:nvSpPr>
              <p:cNvPr id="18" name="Rectangle 25"/>
              <p:cNvSpPr>
                <a:spLocks noChangeArrowheads="1"/>
              </p:cNvSpPr>
              <p:nvPr/>
            </p:nvSpPr>
            <p:spPr bwMode="auto">
              <a:xfrm>
                <a:off x="2731" y="877"/>
                <a:ext cx="2400"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a:solidFill>
                      <a:srgbClr val="000000"/>
                    </a:solidFill>
                    <a:effectLst>
                      <a:outerShdw blurRad="38100" dist="38100" dir="2700000" algn="tl">
                        <a:srgbClr val="C0C0C0"/>
                      </a:outerShdw>
                    </a:effectLst>
                    <a:latin typeface="黑体" pitchFamily="2" charset="-122"/>
                    <a:ea typeface="黑体" pitchFamily="2" charset="-122"/>
                  </a:rPr>
                  <a:t>6%</a:t>
                </a:r>
              </a:p>
            </p:txBody>
          </p:sp>
          <p:sp>
            <p:nvSpPr>
              <p:cNvPr id="19" name="Rectangle 26"/>
              <p:cNvSpPr>
                <a:spLocks noChangeArrowheads="1"/>
              </p:cNvSpPr>
              <p:nvPr/>
            </p:nvSpPr>
            <p:spPr bwMode="auto">
              <a:xfrm>
                <a:off x="91" y="877"/>
                <a:ext cx="2640"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zh-CN" altLang="en-US" sz="2800" b="1" dirty="0">
                    <a:solidFill>
                      <a:srgbClr val="000000"/>
                    </a:solidFill>
                    <a:effectLst>
                      <a:outerShdw blurRad="38100" dist="38100" dir="2700000" algn="tl">
                        <a:srgbClr val="C0C0C0"/>
                      </a:outerShdw>
                    </a:effectLst>
                    <a:latin typeface="黑体" pitchFamily="2" charset="-122"/>
                    <a:ea typeface="黑体" pitchFamily="2" charset="-122"/>
                  </a:rPr>
                  <a:t>地主、富农</a:t>
                </a:r>
              </a:p>
            </p:txBody>
          </p:sp>
          <p:sp>
            <p:nvSpPr>
              <p:cNvPr id="20" name="Rectangle 27"/>
              <p:cNvSpPr>
                <a:spLocks noChangeArrowheads="1"/>
              </p:cNvSpPr>
              <p:nvPr/>
            </p:nvSpPr>
            <p:spPr bwMode="auto">
              <a:xfrm>
                <a:off x="5123" y="469"/>
                <a:ext cx="2352"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zh-CN" altLang="en-US" sz="2800" b="1">
                    <a:solidFill>
                      <a:srgbClr val="000000"/>
                    </a:solidFill>
                    <a:effectLst>
                      <a:outerShdw blurRad="38100" dist="38100" dir="2700000" algn="tl">
                        <a:srgbClr val="C0C0C0"/>
                      </a:outerShdw>
                    </a:effectLst>
                    <a:latin typeface="黑体" pitchFamily="2" charset="-122"/>
                    <a:ea typeface="黑体" pitchFamily="2" charset="-122"/>
                  </a:rPr>
                  <a:t>所占土地比例</a:t>
                </a:r>
              </a:p>
            </p:txBody>
          </p:sp>
          <p:sp>
            <p:nvSpPr>
              <p:cNvPr id="21" name="Rectangle 28"/>
              <p:cNvSpPr>
                <a:spLocks noChangeArrowheads="1"/>
              </p:cNvSpPr>
              <p:nvPr/>
            </p:nvSpPr>
            <p:spPr bwMode="auto">
              <a:xfrm>
                <a:off x="2432" y="486"/>
                <a:ext cx="2857"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zh-CN" altLang="en-US" sz="2800" b="1" dirty="0">
                    <a:solidFill>
                      <a:srgbClr val="000000"/>
                    </a:solidFill>
                    <a:effectLst>
                      <a:outerShdw blurRad="38100" dist="38100" dir="2700000" algn="tl">
                        <a:srgbClr val="C0C0C0"/>
                      </a:outerShdw>
                    </a:effectLst>
                    <a:latin typeface="黑体" pitchFamily="2" charset="-122"/>
                    <a:ea typeface="黑体" pitchFamily="2" charset="-122"/>
                  </a:rPr>
                  <a:t>所占人口比例</a:t>
                </a:r>
              </a:p>
            </p:txBody>
          </p:sp>
          <p:sp>
            <p:nvSpPr>
              <p:cNvPr id="22" name="Rectangle 29"/>
              <p:cNvSpPr>
                <a:spLocks noChangeArrowheads="1"/>
              </p:cNvSpPr>
              <p:nvPr/>
            </p:nvSpPr>
            <p:spPr bwMode="auto">
              <a:xfrm>
                <a:off x="83" y="469"/>
                <a:ext cx="2640"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zh-CN" altLang="en-US" sz="2800" b="1" dirty="0">
                    <a:solidFill>
                      <a:srgbClr val="000000"/>
                    </a:solidFill>
                    <a:effectLst>
                      <a:outerShdw blurRad="38100" dist="38100" dir="2700000" algn="tl">
                        <a:srgbClr val="C0C0C0"/>
                      </a:outerShdw>
                    </a:effectLst>
                    <a:latin typeface="黑体" pitchFamily="2" charset="-122"/>
                    <a:ea typeface="黑体" pitchFamily="2" charset="-122"/>
                  </a:rPr>
                  <a:t>阶级成分</a:t>
                </a:r>
              </a:p>
            </p:txBody>
          </p:sp>
          <p:sp>
            <p:nvSpPr>
              <p:cNvPr id="23" name="Rectangle 30"/>
              <p:cNvSpPr>
                <a:spLocks noChangeArrowheads="1"/>
              </p:cNvSpPr>
              <p:nvPr/>
            </p:nvSpPr>
            <p:spPr bwMode="auto">
              <a:xfrm>
                <a:off x="103" y="96"/>
                <a:ext cx="7392" cy="450"/>
              </a:xfrm>
              <a:prstGeom prst="rect">
                <a:avLst/>
              </a:prstGeom>
              <a:noFill/>
              <a:ln w="9525">
                <a:noFill/>
                <a:miter lim="800000"/>
                <a:headEnd/>
                <a:tailEnd/>
              </a:ln>
              <a:effectLst/>
            </p:spPr>
            <p:txBody>
              <a:bodyPr lIns="90000" tIns="46800" rIns="90000" bIns="46800" anchor="ctr"/>
              <a:lstStyle/>
              <a:p>
                <a:pPr algn="ctr" fontAlgn="base">
                  <a:spcBef>
                    <a:spcPct val="20000"/>
                  </a:spcBef>
                  <a:spcAft>
                    <a:spcPct val="0"/>
                  </a:spcAft>
                  <a:buClr>
                    <a:srgbClr val="0066CC"/>
                  </a:buClr>
                  <a:buFont typeface="Wingdings" pitchFamily="2" charset="2"/>
                  <a:buNone/>
                  <a:defRPr/>
                </a:pPr>
                <a:r>
                  <a:rPr lang="en-US" altLang="zh-CN" sz="2800" b="1" dirty="0">
                    <a:solidFill>
                      <a:srgbClr val="000000"/>
                    </a:solidFill>
                    <a:effectLst>
                      <a:outerShdw blurRad="38100" dist="38100" dir="2700000" algn="tl">
                        <a:srgbClr val="C0C0C0"/>
                      </a:outerShdw>
                    </a:effectLst>
                    <a:latin typeface="黑体" pitchFamily="2" charset="-122"/>
                    <a:ea typeface="黑体" pitchFamily="2" charset="-122"/>
                  </a:rPr>
                  <a:t>1930</a:t>
                </a:r>
                <a:r>
                  <a:rPr lang="zh-CN" altLang="en-US" sz="2800" b="1" dirty="0">
                    <a:solidFill>
                      <a:srgbClr val="000000"/>
                    </a:solidFill>
                    <a:effectLst>
                      <a:outerShdw blurRad="38100" dist="38100" dir="2700000" algn="tl">
                        <a:srgbClr val="C0C0C0"/>
                      </a:outerShdw>
                    </a:effectLst>
                    <a:latin typeface="黑体" pitchFamily="2" charset="-122"/>
                    <a:ea typeface="黑体" pitchFamily="2" charset="-122"/>
                  </a:rPr>
                  <a:t>年江西永丰兴国土地调查情况</a:t>
                </a:r>
              </a:p>
            </p:txBody>
          </p:sp>
          <p:sp>
            <p:nvSpPr>
              <p:cNvPr id="24" name="Line 31"/>
              <p:cNvSpPr>
                <a:spLocks noChangeShapeType="1"/>
              </p:cNvSpPr>
              <p:nvPr/>
            </p:nvSpPr>
            <p:spPr bwMode="auto">
              <a:xfrm>
                <a:off x="103" y="96"/>
                <a:ext cx="739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25" name="Line 32"/>
              <p:cNvSpPr>
                <a:spLocks noChangeShapeType="1"/>
              </p:cNvSpPr>
              <p:nvPr/>
            </p:nvSpPr>
            <p:spPr bwMode="auto">
              <a:xfrm>
                <a:off x="81" y="522"/>
                <a:ext cx="7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26" name="Line 33"/>
              <p:cNvSpPr>
                <a:spLocks noChangeShapeType="1"/>
              </p:cNvSpPr>
              <p:nvPr/>
            </p:nvSpPr>
            <p:spPr bwMode="auto">
              <a:xfrm>
                <a:off x="106" y="919"/>
                <a:ext cx="7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27" name="Line 34"/>
              <p:cNvSpPr>
                <a:spLocks noChangeShapeType="1"/>
              </p:cNvSpPr>
              <p:nvPr/>
            </p:nvSpPr>
            <p:spPr bwMode="auto">
              <a:xfrm>
                <a:off x="125" y="1323"/>
                <a:ext cx="7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28" name="Line 35"/>
              <p:cNvSpPr>
                <a:spLocks noChangeShapeType="1"/>
              </p:cNvSpPr>
              <p:nvPr/>
            </p:nvSpPr>
            <p:spPr bwMode="auto">
              <a:xfrm>
                <a:off x="125" y="1773"/>
                <a:ext cx="7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29" name="Line 36"/>
              <p:cNvSpPr>
                <a:spLocks noChangeShapeType="1"/>
              </p:cNvSpPr>
              <p:nvPr/>
            </p:nvSpPr>
            <p:spPr bwMode="auto">
              <a:xfrm>
                <a:off x="125" y="2223"/>
                <a:ext cx="73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30" name="Line 37"/>
              <p:cNvSpPr>
                <a:spLocks noChangeShapeType="1"/>
              </p:cNvSpPr>
              <p:nvPr/>
            </p:nvSpPr>
            <p:spPr bwMode="auto">
              <a:xfrm>
                <a:off x="125" y="2673"/>
                <a:ext cx="739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31" name="Line 38"/>
              <p:cNvSpPr>
                <a:spLocks noChangeShapeType="1"/>
              </p:cNvSpPr>
              <p:nvPr/>
            </p:nvSpPr>
            <p:spPr bwMode="auto">
              <a:xfrm flipH="1">
                <a:off x="81" y="96"/>
                <a:ext cx="22" cy="257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32" name="Line 39"/>
              <p:cNvSpPr>
                <a:spLocks noChangeShapeType="1"/>
              </p:cNvSpPr>
              <p:nvPr/>
            </p:nvSpPr>
            <p:spPr bwMode="auto">
              <a:xfrm>
                <a:off x="7495" y="96"/>
                <a:ext cx="22" cy="258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33" name="Line 40"/>
              <p:cNvSpPr>
                <a:spLocks noChangeShapeType="1"/>
              </p:cNvSpPr>
              <p:nvPr/>
            </p:nvSpPr>
            <p:spPr bwMode="auto">
              <a:xfrm>
                <a:off x="2743" y="546"/>
                <a:ext cx="0" cy="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34" name="Line 41"/>
              <p:cNvSpPr>
                <a:spLocks noChangeShapeType="1"/>
              </p:cNvSpPr>
              <p:nvPr/>
            </p:nvSpPr>
            <p:spPr bwMode="auto">
              <a:xfrm>
                <a:off x="5143" y="546"/>
                <a:ext cx="0" cy="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800" smtClean="0">
                  <a:solidFill>
                    <a:srgbClr val="000000"/>
                  </a:solidFill>
                </a:endParaRPr>
              </a:p>
            </p:txBody>
          </p:sp>
          <p:sp>
            <p:nvSpPr>
              <p:cNvPr id="35" name="Text Box 42"/>
              <p:cNvSpPr txBox="1">
                <a:spLocks noChangeArrowheads="1"/>
              </p:cNvSpPr>
              <p:nvPr/>
            </p:nvSpPr>
            <p:spPr bwMode="auto">
              <a:xfrm>
                <a:off x="0" y="2678"/>
                <a:ext cx="7598" cy="48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en-US" altLang="zh-CN" sz="2800" b="1" dirty="0">
                    <a:solidFill>
                      <a:srgbClr val="000000"/>
                    </a:solidFill>
                    <a:effectLst>
                      <a:outerShdw blurRad="38100" dist="38100" dir="2700000" algn="tl">
                        <a:srgbClr val="C0C0C0"/>
                      </a:outerShdw>
                    </a:effectLst>
                    <a:latin typeface="黑体" pitchFamily="2" charset="-122"/>
                    <a:ea typeface="黑体" pitchFamily="2" charset="-122"/>
                  </a:rPr>
                  <a:t>1.</a:t>
                </a:r>
                <a:r>
                  <a:rPr kumimoji="1" lang="zh-CN" altLang="en-US" sz="2800" b="1" dirty="0">
                    <a:solidFill>
                      <a:srgbClr val="000000"/>
                    </a:solidFill>
                    <a:effectLst>
                      <a:outerShdw blurRad="38100" dist="38100" dir="2700000" algn="tl">
                        <a:srgbClr val="C0C0C0"/>
                      </a:outerShdw>
                    </a:effectLst>
                    <a:latin typeface="黑体" pitchFamily="2" charset="-122"/>
                    <a:ea typeface="黑体" pitchFamily="2" charset="-122"/>
                  </a:rPr>
                  <a:t>表格反映了什么历史现象？</a:t>
                </a:r>
              </a:p>
            </p:txBody>
          </p:sp>
          <p:sp>
            <p:nvSpPr>
              <p:cNvPr id="36" name="Text Box 43"/>
              <p:cNvSpPr txBox="1">
                <a:spLocks noChangeArrowheads="1"/>
              </p:cNvSpPr>
              <p:nvPr/>
            </p:nvSpPr>
            <p:spPr bwMode="auto">
              <a:xfrm>
                <a:off x="19" y="3010"/>
                <a:ext cx="7515" cy="48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en-US" altLang="zh-CN" sz="2800" b="1" dirty="0">
                    <a:solidFill>
                      <a:srgbClr val="000000"/>
                    </a:solidFill>
                    <a:effectLst>
                      <a:outerShdw blurRad="38100" dist="38100" dir="2700000" algn="tl">
                        <a:srgbClr val="C0C0C0"/>
                      </a:outerShdw>
                    </a:effectLst>
                    <a:latin typeface="黑体" pitchFamily="2" charset="-122"/>
                    <a:ea typeface="黑体" pitchFamily="2" charset="-122"/>
                  </a:rPr>
                  <a:t>2.</a:t>
                </a:r>
                <a:r>
                  <a:rPr kumimoji="1" lang="zh-CN" altLang="en-US" sz="2800" b="1" dirty="0">
                    <a:solidFill>
                      <a:srgbClr val="000000"/>
                    </a:solidFill>
                    <a:effectLst>
                      <a:outerShdw blurRad="38100" dist="38100" dir="2700000" algn="tl">
                        <a:srgbClr val="C0C0C0"/>
                      </a:outerShdw>
                    </a:effectLst>
                    <a:latin typeface="黑体" pitchFamily="2" charset="-122"/>
                    <a:ea typeface="黑体" pitchFamily="2" charset="-122"/>
                  </a:rPr>
                  <a:t>面对上表情况，中国如何调动农民积极性？</a:t>
                </a:r>
              </a:p>
            </p:txBody>
          </p:sp>
        </p:grpSp>
      </p:grpSp>
      <p:sp>
        <p:nvSpPr>
          <p:cNvPr id="37" name="Text Box 45"/>
          <p:cNvSpPr txBox="1">
            <a:spLocks noChangeArrowheads="1"/>
          </p:cNvSpPr>
          <p:nvPr/>
        </p:nvSpPr>
        <p:spPr bwMode="auto">
          <a:xfrm>
            <a:off x="105763" y="3588493"/>
            <a:ext cx="9543503" cy="929485"/>
          </a:xfrm>
          <a:prstGeom prst="rect">
            <a:avLst/>
          </a:prstGeom>
          <a:solidFill>
            <a:srgbClr val="FFFF00"/>
          </a:solidFill>
          <a:ln w="28575" cap="rnd">
            <a:solidFill>
              <a:schemeClr val="tx2"/>
            </a:solidFill>
            <a:prstDash val="sysDot"/>
            <a:miter lim="800000"/>
            <a:headEnd/>
            <a:tailEnd/>
          </a:ln>
          <a:effectLst/>
        </p:spPr>
        <p:txBody>
          <a:bodyPr wrap="square">
            <a:spAutoFit/>
          </a:bodyPr>
          <a:lstStyle/>
          <a:p>
            <a:pPr fontAlgn="base">
              <a:lnSpc>
                <a:spcPct val="85000"/>
              </a:lnSpc>
              <a:spcBef>
                <a:spcPct val="50000"/>
              </a:spcBef>
              <a:spcAft>
                <a:spcPct val="0"/>
              </a:spcAft>
              <a:defRPr/>
            </a:pPr>
            <a:r>
              <a:rPr lang="zh-CN" altLang="en-US" sz="3200" b="1" dirty="0" smtClean="0">
                <a:solidFill>
                  <a:srgbClr val="000000"/>
                </a:solidFill>
                <a:effectLst>
                  <a:outerShdw blurRad="38100" dist="38100" dir="2700000" algn="tl">
                    <a:srgbClr val="FFFFFF"/>
                  </a:outerShdw>
                </a:effectLst>
                <a:latin typeface="黑体" pitchFamily="2" charset="-122"/>
                <a:ea typeface="黑体" pitchFamily="2" charset="-122"/>
              </a:rPr>
              <a:t>在农村，</a:t>
            </a:r>
            <a:r>
              <a:rPr lang="zh-CN" altLang="en-US" sz="3200" b="1" dirty="0" smtClean="0">
                <a:solidFill>
                  <a:srgbClr val="FF0000"/>
                </a:solidFill>
                <a:effectLst>
                  <a:outerShdw blurRad="38100" dist="38100" dir="2700000" algn="tl">
                    <a:srgbClr val="FFFFFF"/>
                  </a:outerShdw>
                </a:effectLst>
                <a:latin typeface="黑体" pitchFamily="2" charset="-122"/>
                <a:ea typeface="黑体" pitchFamily="2" charset="-122"/>
              </a:rPr>
              <a:t>地主</a:t>
            </a:r>
            <a:r>
              <a:rPr lang="zh-CN" altLang="en-US" sz="3200" b="1" dirty="0">
                <a:solidFill>
                  <a:srgbClr val="000000"/>
                </a:solidFill>
                <a:effectLst>
                  <a:outerShdw blurRad="38100" dist="38100" dir="2700000" algn="tl">
                    <a:srgbClr val="FFFFFF"/>
                  </a:outerShdw>
                </a:effectLst>
                <a:latin typeface="黑体" pitchFamily="2" charset="-122"/>
                <a:ea typeface="黑体" pitchFamily="2" charset="-122"/>
              </a:rPr>
              <a:t>拥有大量土地</a:t>
            </a:r>
            <a:r>
              <a:rPr lang="zh-CN" altLang="en-US" sz="3200" b="1" dirty="0" smtClean="0">
                <a:solidFill>
                  <a:srgbClr val="000000"/>
                </a:solidFill>
                <a:effectLst>
                  <a:outerShdw blurRad="38100" dist="38100" dir="2700000" algn="tl">
                    <a:srgbClr val="FFFFFF"/>
                  </a:outerShdw>
                </a:effectLst>
                <a:latin typeface="黑体" pitchFamily="2" charset="-122"/>
                <a:ea typeface="黑体" pitchFamily="2" charset="-122"/>
              </a:rPr>
              <a:t>，</a:t>
            </a:r>
            <a:r>
              <a:rPr lang="zh-CN" altLang="en-US" sz="3200" b="1" dirty="0">
                <a:solidFill>
                  <a:srgbClr val="000000"/>
                </a:solidFill>
                <a:effectLst>
                  <a:outerShdw blurRad="38100" dist="38100" dir="2700000" algn="tl">
                    <a:srgbClr val="FFFFFF"/>
                  </a:outerShdw>
                </a:effectLst>
                <a:latin typeface="黑体" pitchFamily="2" charset="-122"/>
                <a:ea typeface="黑体" pitchFamily="2" charset="-122"/>
              </a:rPr>
              <a:t>而</a:t>
            </a:r>
            <a:r>
              <a:rPr lang="zh-CN" altLang="en-US" sz="3200" b="1" dirty="0" smtClean="0">
                <a:solidFill>
                  <a:srgbClr val="000000"/>
                </a:solidFill>
                <a:effectLst>
                  <a:outerShdw blurRad="38100" dist="38100" dir="2700000" algn="tl">
                    <a:srgbClr val="FFFFFF"/>
                  </a:outerShdw>
                </a:effectLst>
                <a:latin typeface="黑体" pitchFamily="2" charset="-122"/>
                <a:ea typeface="黑体" pitchFamily="2" charset="-122"/>
              </a:rPr>
              <a:t>占</a:t>
            </a:r>
            <a:r>
              <a:rPr lang="zh-CN" altLang="en-US" sz="3200" b="1" dirty="0">
                <a:solidFill>
                  <a:srgbClr val="000000"/>
                </a:solidFill>
                <a:effectLst>
                  <a:outerShdw blurRad="38100" dist="38100" dir="2700000" algn="tl">
                    <a:srgbClr val="FFFFFF"/>
                  </a:outerShdw>
                </a:effectLst>
                <a:latin typeface="黑体" pitchFamily="2" charset="-122"/>
                <a:ea typeface="黑体" pitchFamily="2" charset="-122"/>
              </a:rPr>
              <a:t>人口多数</a:t>
            </a:r>
            <a:r>
              <a:rPr lang="zh-CN" altLang="en-US" sz="3200" b="1" dirty="0">
                <a:solidFill>
                  <a:srgbClr val="FF0000"/>
                </a:solidFill>
                <a:effectLst>
                  <a:outerShdw blurRad="38100" dist="38100" dir="2700000" algn="tl">
                    <a:srgbClr val="FFFFFF"/>
                  </a:outerShdw>
                </a:effectLst>
                <a:latin typeface="黑体" pitchFamily="2" charset="-122"/>
                <a:ea typeface="黑体" pitchFamily="2" charset="-122"/>
              </a:rPr>
              <a:t>农民</a:t>
            </a:r>
            <a:r>
              <a:rPr lang="zh-CN" altLang="en-US" sz="3200" b="1" dirty="0">
                <a:solidFill>
                  <a:srgbClr val="000000"/>
                </a:solidFill>
                <a:effectLst>
                  <a:outerShdw blurRad="38100" dist="38100" dir="2700000" algn="tl">
                    <a:srgbClr val="FFFFFF"/>
                  </a:outerShdw>
                </a:effectLst>
                <a:latin typeface="黑体" pitchFamily="2" charset="-122"/>
                <a:ea typeface="黑体" pitchFamily="2" charset="-122"/>
              </a:rPr>
              <a:t>却无地或少地。</a:t>
            </a:r>
          </a:p>
        </p:txBody>
      </p:sp>
      <p:sp>
        <p:nvSpPr>
          <p:cNvPr id="38" name="Text Box 44"/>
          <p:cNvSpPr txBox="1">
            <a:spLocks noChangeArrowheads="1"/>
          </p:cNvSpPr>
          <p:nvPr/>
        </p:nvSpPr>
        <p:spPr bwMode="auto">
          <a:xfrm>
            <a:off x="-15325" y="5688752"/>
            <a:ext cx="9737176" cy="929485"/>
          </a:xfrm>
          <a:prstGeom prst="rect">
            <a:avLst/>
          </a:prstGeom>
          <a:solidFill>
            <a:srgbClr val="FFFF00"/>
          </a:solidFill>
          <a:ln w="28575" cap="rnd">
            <a:solidFill>
              <a:schemeClr val="tx2"/>
            </a:solidFill>
            <a:prstDash val="sysDot"/>
            <a:miter lim="800000"/>
            <a:headEnd/>
            <a:tailEnd/>
          </a:ln>
          <a:effectLst/>
        </p:spPr>
        <p:txBody>
          <a:bodyPr wrap="square">
            <a:spAutoFit/>
          </a:bodyPr>
          <a:lstStyle/>
          <a:p>
            <a:pPr fontAlgn="base">
              <a:lnSpc>
                <a:spcPct val="85000"/>
              </a:lnSpc>
              <a:spcBef>
                <a:spcPct val="50000"/>
              </a:spcBef>
              <a:spcAft>
                <a:spcPct val="0"/>
              </a:spcAft>
              <a:defRPr/>
            </a:pPr>
            <a:r>
              <a:rPr lang="zh-CN" altLang="en-US" sz="3200" b="1" dirty="0" smtClean="0">
                <a:solidFill>
                  <a:srgbClr val="FF0000"/>
                </a:solidFill>
                <a:effectLst>
                  <a:outerShdw blurRad="38100" dist="38100" dir="2700000" algn="tl">
                    <a:srgbClr val="FFFFFF"/>
                  </a:outerShdw>
                </a:effectLst>
                <a:latin typeface="黑体" pitchFamily="2" charset="-122"/>
                <a:ea typeface="黑体" pitchFamily="2" charset="-122"/>
              </a:rPr>
              <a:t>开展</a:t>
            </a:r>
            <a:r>
              <a:rPr lang="zh-CN" altLang="en-US" sz="3200" b="1" dirty="0" smtClean="0">
                <a:solidFill>
                  <a:srgbClr val="0000CC"/>
                </a:solidFill>
                <a:effectLst>
                  <a:outerShdw blurRad="38100" dist="38100" dir="2700000" algn="tl">
                    <a:srgbClr val="FFFFFF"/>
                  </a:outerShdw>
                </a:effectLst>
                <a:latin typeface="黑体" pitchFamily="2" charset="-122"/>
                <a:ea typeface="黑体" pitchFamily="2" charset="-122"/>
              </a:rPr>
              <a:t>打</a:t>
            </a:r>
            <a:r>
              <a:rPr lang="zh-CN" altLang="en-US" sz="3200" b="1" dirty="0">
                <a:solidFill>
                  <a:srgbClr val="0000CC"/>
                </a:solidFill>
                <a:effectLst>
                  <a:outerShdw blurRad="38100" dist="38100" dir="2700000" algn="tl">
                    <a:srgbClr val="FFFFFF"/>
                  </a:outerShdw>
                </a:effectLst>
                <a:latin typeface="黑体" pitchFamily="2" charset="-122"/>
                <a:ea typeface="黑体" pitchFamily="2" charset="-122"/>
              </a:rPr>
              <a:t>土豪、分田地、废除封建剥削和</a:t>
            </a:r>
            <a:r>
              <a:rPr lang="zh-CN" altLang="en-US" sz="3200" b="1" dirty="0" smtClean="0">
                <a:solidFill>
                  <a:srgbClr val="0000CC"/>
                </a:solidFill>
                <a:effectLst>
                  <a:outerShdw blurRad="38100" dist="38100" dir="2700000" algn="tl">
                    <a:srgbClr val="FFFFFF"/>
                  </a:outerShdw>
                </a:effectLst>
                <a:latin typeface="黑体" pitchFamily="2" charset="-122"/>
                <a:ea typeface="黑体" pitchFamily="2" charset="-122"/>
              </a:rPr>
              <a:t>债务</a:t>
            </a:r>
            <a:r>
              <a:rPr lang="zh-CN" altLang="en-US" sz="3200" b="1" dirty="0" smtClean="0">
                <a:solidFill>
                  <a:srgbClr val="000000"/>
                </a:solidFill>
                <a:effectLst>
                  <a:outerShdw blurRad="38100" dist="38100" dir="2700000" algn="tl">
                    <a:srgbClr val="FFFFFF"/>
                  </a:outerShdw>
                </a:effectLst>
                <a:latin typeface="黑体" pitchFamily="2" charset="-122"/>
                <a:ea typeface="黑体" pitchFamily="2" charset="-122"/>
              </a:rPr>
              <a:t>的</a:t>
            </a:r>
            <a:r>
              <a:rPr lang="zh-CN" altLang="en-US" sz="3200" b="1" dirty="0" smtClean="0">
                <a:solidFill>
                  <a:srgbClr val="FF0000"/>
                </a:solidFill>
                <a:effectLst>
                  <a:outerShdw blurRad="38100" dist="38100" dir="2700000" algn="tl">
                    <a:srgbClr val="FFFFFF"/>
                  </a:outerShdw>
                </a:effectLst>
                <a:latin typeface="黑体" pitchFamily="2" charset="-122"/>
                <a:ea typeface="黑体" pitchFamily="2" charset="-122"/>
              </a:rPr>
              <a:t>土地革命</a:t>
            </a:r>
            <a:r>
              <a:rPr lang="zh-CN" altLang="en-US" sz="3200" b="1" dirty="0">
                <a:solidFill>
                  <a:srgbClr val="000000"/>
                </a:solidFill>
                <a:effectLst>
                  <a:outerShdw blurRad="38100" dist="38100" dir="2700000" algn="tl">
                    <a:srgbClr val="FFFFFF"/>
                  </a:outerShdw>
                </a:effectLst>
                <a:latin typeface="黑体" pitchFamily="2" charset="-122"/>
                <a:ea typeface="黑体" pitchFamily="2" charset="-122"/>
              </a:rPr>
              <a:t>，使农民获得土地。</a:t>
            </a:r>
          </a:p>
        </p:txBody>
      </p:sp>
      <p:sp>
        <p:nvSpPr>
          <p:cNvPr id="41" name="矩形 40"/>
          <p:cNvSpPr/>
          <p:nvPr/>
        </p:nvSpPr>
        <p:spPr>
          <a:xfrm>
            <a:off x="-15314" y="740006"/>
            <a:ext cx="9737164" cy="6117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 Box 2"/>
          <p:cNvSpPr txBox="1">
            <a:spLocks noChangeArrowheads="1"/>
          </p:cNvSpPr>
          <p:nvPr/>
        </p:nvSpPr>
        <p:spPr bwMode="auto">
          <a:xfrm>
            <a:off x="-38891" y="764703"/>
            <a:ext cx="9638814"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sz="2800" b="1" dirty="0">
                <a:ea typeface="黑体" pitchFamily="49" charset="-122"/>
              </a:rPr>
              <a:t>据材料并结合课本知识分析，</a:t>
            </a:r>
            <a:r>
              <a:rPr lang="zh-CN" altLang="en-US" sz="2800" b="1" dirty="0"/>
              <a:t>中共如何在井冈山根据地站稳脚跟？</a:t>
            </a:r>
          </a:p>
        </p:txBody>
      </p:sp>
      <p:sp>
        <p:nvSpPr>
          <p:cNvPr id="45" name="Text Box 3"/>
          <p:cNvSpPr txBox="1">
            <a:spLocks noChangeArrowheads="1"/>
          </p:cNvSpPr>
          <p:nvPr/>
        </p:nvSpPr>
        <p:spPr bwMode="auto">
          <a:xfrm>
            <a:off x="25524" y="1684360"/>
            <a:ext cx="7355682" cy="1369606"/>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sz="2600" b="1" dirty="0">
                <a:latin typeface="黑体" pitchFamily="49" charset="-122"/>
                <a:ea typeface="黑体" pitchFamily="49" charset="-122"/>
              </a:rPr>
              <a:t>材料一：如果我们能够普遍彻底地</a:t>
            </a:r>
            <a:r>
              <a:rPr lang="zh-CN" altLang="en-US" sz="2600" b="1" dirty="0">
                <a:solidFill>
                  <a:srgbClr val="C00000"/>
                </a:solidFill>
                <a:latin typeface="黑体" pitchFamily="49" charset="-122"/>
                <a:ea typeface="黑体" pitchFamily="49" charset="-122"/>
              </a:rPr>
              <a:t>解决土地问题</a:t>
            </a:r>
            <a:r>
              <a:rPr lang="zh-CN" altLang="en-US" sz="2600" b="1" dirty="0">
                <a:latin typeface="黑体" pitchFamily="49" charset="-122"/>
                <a:ea typeface="黑体" pitchFamily="49" charset="-122"/>
              </a:rPr>
              <a:t>我们就获得了足以战胜一切敌人的最基本的条件。    </a:t>
            </a:r>
          </a:p>
          <a:p>
            <a:pPr algn="ctr">
              <a:spcBef>
                <a:spcPts val="600"/>
              </a:spcBef>
            </a:pPr>
            <a:r>
              <a:rPr lang="zh-CN" altLang="en-US" sz="2600" b="1" dirty="0" smtClean="0">
                <a:latin typeface="黑体" pitchFamily="49" charset="-122"/>
                <a:ea typeface="黑体" pitchFamily="49" charset="-122"/>
              </a:rPr>
              <a:t>                        </a:t>
            </a:r>
            <a:r>
              <a:rPr lang="en-US" altLang="zh-CN" sz="2600" b="1" dirty="0">
                <a:latin typeface="黑体" pitchFamily="49" charset="-122"/>
                <a:ea typeface="黑体" pitchFamily="49" charset="-122"/>
              </a:rPr>
              <a:t>——</a:t>
            </a:r>
            <a:r>
              <a:rPr lang="zh-CN" altLang="en-US" sz="2600" b="1" dirty="0">
                <a:latin typeface="黑体" pitchFamily="49" charset="-122"/>
                <a:ea typeface="黑体" pitchFamily="49" charset="-122"/>
              </a:rPr>
              <a:t>毛泽东</a:t>
            </a:r>
          </a:p>
        </p:txBody>
      </p:sp>
      <p:sp>
        <p:nvSpPr>
          <p:cNvPr id="46" name="Text Box 4"/>
          <p:cNvSpPr txBox="1">
            <a:spLocks noChangeArrowheads="1"/>
          </p:cNvSpPr>
          <p:nvPr/>
        </p:nvSpPr>
        <p:spPr bwMode="auto">
          <a:xfrm>
            <a:off x="-36823" y="3321917"/>
            <a:ext cx="7349182" cy="348557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ts val="1500"/>
              </a:spcBef>
            </a:pPr>
            <a:r>
              <a:rPr lang="zh-CN" altLang="en-US" sz="2600" b="1" dirty="0">
                <a:latin typeface="楷体_GB2312" pitchFamily="49" charset="-122"/>
                <a:ea typeface="黑体" pitchFamily="49" charset="-122"/>
              </a:rPr>
              <a:t>材料二：军事</a:t>
            </a:r>
            <a:r>
              <a:rPr lang="zh-CN" altLang="en-US" sz="2600" b="1" dirty="0">
                <a:latin typeface="黑体" pitchFamily="49" charset="-122"/>
                <a:ea typeface="黑体" pitchFamily="49" charset="-122"/>
              </a:rPr>
              <a:t>“</a:t>
            </a:r>
            <a:r>
              <a:rPr lang="zh-CN" altLang="en-US" sz="2600" b="1" dirty="0">
                <a:latin typeface="楷体_GB2312" pitchFamily="49" charset="-122"/>
                <a:ea typeface="黑体" pitchFamily="49" charset="-122"/>
              </a:rPr>
              <a:t>围剿</a:t>
            </a:r>
            <a:r>
              <a:rPr lang="zh-CN" altLang="en-US" sz="2600" b="1" dirty="0">
                <a:latin typeface="黑体" pitchFamily="49" charset="-122"/>
                <a:ea typeface="黑体" pitchFamily="49" charset="-122"/>
              </a:rPr>
              <a:t>”</a:t>
            </a:r>
            <a:r>
              <a:rPr lang="zh-CN" altLang="en-US" sz="2600" b="1" dirty="0">
                <a:latin typeface="楷体_GB2312" pitchFamily="49" charset="-122"/>
                <a:ea typeface="黑体" pitchFamily="49" charset="-122"/>
              </a:rPr>
              <a:t>和经济封锁，是国民党当局用来对付根据地军民的两个主要手段。军事</a:t>
            </a:r>
            <a:r>
              <a:rPr lang="zh-CN" altLang="en-US" sz="2600" b="1" dirty="0">
                <a:latin typeface="黑体" pitchFamily="49" charset="-122"/>
                <a:ea typeface="黑体" pitchFamily="49" charset="-122"/>
              </a:rPr>
              <a:t>“</a:t>
            </a:r>
            <a:r>
              <a:rPr lang="zh-CN" altLang="en-US" sz="2600" b="1" dirty="0">
                <a:latin typeface="楷体_GB2312" pitchFamily="49" charset="-122"/>
                <a:ea typeface="黑体" pitchFamily="49" charset="-122"/>
              </a:rPr>
              <a:t>围剿</a:t>
            </a:r>
            <a:r>
              <a:rPr lang="zh-CN" altLang="en-US" sz="2600" b="1" dirty="0">
                <a:latin typeface="黑体" pitchFamily="49" charset="-122"/>
                <a:ea typeface="黑体" pitchFamily="49" charset="-122"/>
              </a:rPr>
              <a:t>”</a:t>
            </a:r>
            <a:r>
              <a:rPr lang="zh-CN" altLang="en-US" sz="2600" b="1" dirty="0">
                <a:latin typeface="楷体_GB2312" pitchFamily="49" charset="-122"/>
                <a:ea typeface="黑体" pitchFamily="49" charset="-122"/>
              </a:rPr>
              <a:t>是</a:t>
            </a:r>
            <a:r>
              <a:rPr lang="zh-CN" altLang="en-US" sz="2600" b="1" dirty="0">
                <a:latin typeface="黑体" pitchFamily="49" charset="-122"/>
                <a:ea typeface="黑体" pitchFamily="49" charset="-122"/>
              </a:rPr>
              <a:t>“</a:t>
            </a:r>
            <a:r>
              <a:rPr lang="zh-CN" altLang="en-US" sz="2600" b="1" dirty="0">
                <a:latin typeface="楷体_GB2312" pitchFamily="49" charset="-122"/>
                <a:ea typeface="黑体" pitchFamily="49" charset="-122"/>
              </a:rPr>
              <a:t>杀死政策</a:t>
            </a:r>
            <a:r>
              <a:rPr lang="zh-CN" altLang="en-US" sz="2600" b="1" dirty="0">
                <a:latin typeface="黑体" pitchFamily="49" charset="-122"/>
                <a:ea typeface="黑体" pitchFamily="49" charset="-122"/>
              </a:rPr>
              <a:t>”</a:t>
            </a:r>
            <a:r>
              <a:rPr lang="zh-CN" altLang="en-US" sz="2600" b="1" dirty="0">
                <a:latin typeface="楷体_GB2312" pitchFamily="49" charset="-122"/>
                <a:ea typeface="黑体" pitchFamily="49" charset="-122"/>
              </a:rPr>
              <a:t>，经济封锁是</a:t>
            </a:r>
            <a:r>
              <a:rPr lang="zh-CN" altLang="en-US" sz="2600" b="1" dirty="0">
                <a:latin typeface="黑体" pitchFamily="49" charset="-122"/>
                <a:ea typeface="黑体" pitchFamily="49" charset="-122"/>
              </a:rPr>
              <a:t>“</a:t>
            </a:r>
            <a:r>
              <a:rPr lang="zh-CN" altLang="en-US" sz="2600" b="1" dirty="0">
                <a:latin typeface="楷体_GB2312" pitchFamily="49" charset="-122"/>
                <a:ea typeface="黑体" pitchFamily="49" charset="-122"/>
              </a:rPr>
              <a:t>饿死政策</a:t>
            </a:r>
            <a:r>
              <a:rPr lang="zh-CN" altLang="en-US" sz="2600" b="1" dirty="0">
                <a:latin typeface="黑体" pitchFamily="49" charset="-122"/>
                <a:ea typeface="黑体" pitchFamily="49" charset="-122"/>
              </a:rPr>
              <a:t>”</a:t>
            </a:r>
            <a:r>
              <a:rPr lang="zh-CN" altLang="en-US" sz="2600" b="1" dirty="0">
                <a:latin typeface="楷体_GB2312" pitchFamily="49" charset="-122"/>
                <a:ea typeface="黑体" pitchFamily="49" charset="-122"/>
              </a:rPr>
              <a:t>。在这种情况下，只有积极</a:t>
            </a:r>
            <a:r>
              <a:rPr lang="zh-CN" altLang="en-US" sz="2600" b="1" dirty="0">
                <a:solidFill>
                  <a:srgbClr val="C00000"/>
                </a:solidFill>
                <a:latin typeface="楷体_GB2312" pitchFamily="49" charset="-122"/>
                <a:ea typeface="黑体" pitchFamily="49" charset="-122"/>
              </a:rPr>
              <a:t>进行根据地的经济建设</a:t>
            </a:r>
            <a:r>
              <a:rPr lang="zh-CN" altLang="en-US" sz="2600" b="1" dirty="0">
                <a:latin typeface="楷体_GB2312" pitchFamily="49" charset="-122"/>
                <a:ea typeface="黑体" pitchFamily="49" charset="-122"/>
              </a:rPr>
              <a:t>，才能打破敌人的封锁，稳定并改善人民的生活，为进行</a:t>
            </a:r>
            <a:r>
              <a:rPr lang="zh-CN" altLang="en-US" sz="2600" b="1" dirty="0">
                <a:solidFill>
                  <a:srgbClr val="C00000"/>
                </a:solidFill>
                <a:latin typeface="楷体_GB2312" pitchFamily="49" charset="-122"/>
                <a:ea typeface="黑体" pitchFamily="49" charset="-122"/>
              </a:rPr>
              <a:t>反</a:t>
            </a:r>
            <a:r>
              <a:rPr lang="zh-CN" altLang="en-US" sz="2600" b="1" dirty="0">
                <a:solidFill>
                  <a:srgbClr val="C00000"/>
                </a:solidFill>
                <a:latin typeface="黑体" pitchFamily="49" charset="-122"/>
                <a:ea typeface="黑体" pitchFamily="49" charset="-122"/>
              </a:rPr>
              <a:t>“</a:t>
            </a:r>
            <a:r>
              <a:rPr lang="zh-CN" altLang="en-US" sz="2600" b="1" dirty="0">
                <a:solidFill>
                  <a:srgbClr val="C00000"/>
                </a:solidFill>
                <a:latin typeface="楷体_GB2312" pitchFamily="49" charset="-122"/>
                <a:ea typeface="黑体" pitchFamily="49" charset="-122"/>
              </a:rPr>
              <a:t>围剿</a:t>
            </a:r>
            <a:r>
              <a:rPr lang="zh-CN" altLang="en-US" sz="2600" b="1" dirty="0">
                <a:solidFill>
                  <a:srgbClr val="C00000"/>
                </a:solidFill>
                <a:latin typeface="黑体" pitchFamily="49" charset="-122"/>
                <a:ea typeface="黑体" pitchFamily="49" charset="-122"/>
              </a:rPr>
              <a:t>”</a:t>
            </a:r>
            <a:r>
              <a:rPr lang="zh-CN" altLang="en-US" sz="2600" b="1" dirty="0">
                <a:solidFill>
                  <a:srgbClr val="C00000"/>
                </a:solidFill>
                <a:latin typeface="楷体_GB2312" pitchFamily="49" charset="-122"/>
                <a:ea typeface="黑体" pitchFamily="49" charset="-122"/>
              </a:rPr>
              <a:t>斗争</a:t>
            </a:r>
            <a:r>
              <a:rPr lang="zh-CN" altLang="en-US" sz="2600" b="1" dirty="0">
                <a:latin typeface="楷体_GB2312" pitchFamily="49" charset="-122"/>
                <a:ea typeface="黑体" pitchFamily="49" charset="-122"/>
              </a:rPr>
              <a:t>准备比较好的群众基础和必要的物质条件。</a:t>
            </a:r>
          </a:p>
          <a:p>
            <a:pPr algn="ctr">
              <a:spcBef>
                <a:spcPts val="1500"/>
              </a:spcBef>
            </a:pPr>
            <a:r>
              <a:rPr lang="zh-CN" altLang="en-US" sz="2600" b="1" dirty="0" smtClean="0">
                <a:latin typeface="楷体_GB2312" pitchFamily="49" charset="-122"/>
                <a:ea typeface="黑体" pitchFamily="49" charset="-122"/>
              </a:rPr>
              <a:t>             </a:t>
            </a:r>
            <a:r>
              <a:rPr lang="en-US" altLang="zh-CN" sz="2600" b="1" dirty="0" smtClean="0">
                <a:latin typeface="黑体" pitchFamily="49" charset="-122"/>
                <a:ea typeface="黑体" pitchFamily="49" charset="-122"/>
              </a:rPr>
              <a:t>——</a:t>
            </a:r>
            <a:r>
              <a:rPr lang="en-US" altLang="zh-CN" sz="2600" b="1" dirty="0" smtClean="0">
                <a:latin typeface="楷体_GB2312" pitchFamily="49" charset="-122"/>
                <a:ea typeface="黑体" pitchFamily="49" charset="-122"/>
              </a:rPr>
              <a:t>《</a:t>
            </a:r>
            <a:r>
              <a:rPr lang="zh-CN" altLang="en-US" sz="2600" b="1" dirty="0">
                <a:latin typeface="楷体_GB2312" pitchFamily="49" charset="-122"/>
                <a:ea typeface="黑体" pitchFamily="49" charset="-122"/>
              </a:rPr>
              <a:t>中国共产党的历史（上册</a:t>
            </a:r>
            <a:r>
              <a:rPr lang="en-US" altLang="zh-CN" sz="2600" b="1" dirty="0">
                <a:latin typeface="楷体_GB2312" pitchFamily="49" charset="-122"/>
                <a:ea typeface="黑体" pitchFamily="49" charset="-122"/>
              </a:rPr>
              <a:t>》</a:t>
            </a:r>
          </a:p>
        </p:txBody>
      </p:sp>
      <p:sp>
        <p:nvSpPr>
          <p:cNvPr id="47" name="Text Box 7"/>
          <p:cNvSpPr txBox="1">
            <a:spLocks noChangeArrowheads="1"/>
          </p:cNvSpPr>
          <p:nvPr/>
        </p:nvSpPr>
        <p:spPr bwMode="auto">
          <a:xfrm>
            <a:off x="7242252" y="1371011"/>
            <a:ext cx="646090" cy="206210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b="1" dirty="0">
                <a:solidFill>
                  <a:schemeClr val="bg1"/>
                </a:solidFill>
                <a:ea typeface="黑体" pitchFamily="49" charset="-122"/>
              </a:rPr>
              <a:t>土地革命</a:t>
            </a:r>
          </a:p>
        </p:txBody>
      </p:sp>
      <p:sp>
        <p:nvSpPr>
          <p:cNvPr id="48" name="Text Box 8"/>
          <p:cNvSpPr txBox="1">
            <a:spLocks noChangeArrowheads="1"/>
          </p:cNvSpPr>
          <p:nvPr/>
        </p:nvSpPr>
        <p:spPr bwMode="auto">
          <a:xfrm>
            <a:off x="7237189" y="4077853"/>
            <a:ext cx="651153" cy="255454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b="1" dirty="0">
                <a:solidFill>
                  <a:schemeClr val="bg1"/>
                </a:solidFill>
                <a:ea typeface="黑体" pitchFamily="49" charset="-122"/>
              </a:rPr>
              <a:t>根据地建设</a:t>
            </a:r>
          </a:p>
        </p:txBody>
      </p:sp>
      <p:sp>
        <p:nvSpPr>
          <p:cNvPr id="49" name="Text Box 9"/>
          <p:cNvSpPr txBox="1">
            <a:spLocks noChangeArrowheads="1"/>
          </p:cNvSpPr>
          <p:nvPr/>
        </p:nvSpPr>
        <p:spPr bwMode="auto">
          <a:xfrm>
            <a:off x="7954767" y="2962910"/>
            <a:ext cx="651153" cy="206210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b="1" dirty="0">
                <a:solidFill>
                  <a:schemeClr val="bg1"/>
                </a:solidFill>
                <a:ea typeface="黑体" pitchFamily="49" charset="-122"/>
              </a:rPr>
              <a:t>武装斗争</a:t>
            </a:r>
          </a:p>
        </p:txBody>
      </p:sp>
      <p:sp>
        <p:nvSpPr>
          <p:cNvPr id="50" name="AutoShape 10"/>
          <p:cNvSpPr>
            <a:spLocks/>
          </p:cNvSpPr>
          <p:nvPr/>
        </p:nvSpPr>
        <p:spPr bwMode="auto">
          <a:xfrm>
            <a:off x="8620008" y="1482936"/>
            <a:ext cx="243046" cy="5117262"/>
          </a:xfrm>
          <a:prstGeom prst="rightBrace">
            <a:avLst>
              <a:gd name="adj1" fmla="val 104167"/>
              <a:gd name="adj2" fmla="val 50000"/>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endParaRPr lang="zh-CN" altLang="en-US"/>
          </a:p>
        </p:txBody>
      </p:sp>
      <p:sp>
        <p:nvSpPr>
          <p:cNvPr id="51" name="Text Box 11"/>
          <p:cNvSpPr txBox="1">
            <a:spLocks noChangeArrowheads="1"/>
          </p:cNvSpPr>
          <p:nvPr/>
        </p:nvSpPr>
        <p:spPr bwMode="auto">
          <a:xfrm>
            <a:off x="8946085" y="1669420"/>
            <a:ext cx="775766" cy="501675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pPr>
              <a:spcBef>
                <a:spcPct val="50000"/>
              </a:spcBef>
            </a:pPr>
            <a:r>
              <a:rPr lang="zh-CN" altLang="en-US" sz="4000" b="1" dirty="0">
                <a:solidFill>
                  <a:srgbClr val="FFFF00"/>
                </a:solidFill>
                <a:ea typeface="黑体" pitchFamily="49" charset="-122"/>
              </a:rPr>
              <a:t>工农武装割据思想</a:t>
            </a:r>
          </a:p>
        </p:txBody>
      </p:sp>
    </p:spTree>
    <p:extLst>
      <p:ext uri="{BB962C8B-B14F-4D97-AF65-F5344CB8AC3E}">
        <p14:creationId xmlns:p14="http://schemas.microsoft.com/office/powerpoint/2010/main" val="223747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499"/>
                                          </p:stCondLst>
                                        </p:cTn>
                                        <p:tgtEl>
                                          <p:spTgt spid="44"/>
                                        </p:tgtEl>
                                        <p:attrNameLst>
                                          <p:attrName>style.visibility</p:attrName>
                                        </p:attrNameLst>
                                      </p:cBhvr>
                                      <p:to>
                                        <p:strVal val="visible"/>
                                      </p:to>
                                    </p:set>
                                  </p:childTnLst>
                                </p:cTn>
                              </p:par>
                            </p:childTnLst>
                          </p:cTn>
                        </p:par>
                        <p:par>
                          <p:cTn id="23" fill="hold">
                            <p:stCondLst>
                              <p:cond delay="500"/>
                            </p:stCondLst>
                            <p:childTnLst>
                              <p:par>
                                <p:cTn id="24" presetID="10" presetClass="entr" presetSubtype="0" fill="hold" grpId="0" nodeType="afterEffect">
                                  <p:stCondLst>
                                    <p:cond delay="5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750"/>
                                        <p:tgtEl>
                                          <p:spTgt spid="48"/>
                                        </p:tgtEl>
                                      </p:cBhvr>
                                    </p:animEffect>
                                    <p:anim calcmode="lin" valueType="num">
                                      <p:cBhvr>
                                        <p:cTn id="42" dur="750" fill="hold"/>
                                        <p:tgtEl>
                                          <p:spTgt spid="48"/>
                                        </p:tgtEl>
                                        <p:attrNameLst>
                                          <p:attrName>ppt_x</p:attrName>
                                        </p:attrNameLst>
                                      </p:cBhvr>
                                      <p:tavLst>
                                        <p:tav tm="0">
                                          <p:val>
                                            <p:strVal val="#ppt_x"/>
                                          </p:val>
                                        </p:tav>
                                        <p:tav tm="100000">
                                          <p:val>
                                            <p:strVal val="#ppt_x"/>
                                          </p:val>
                                        </p:tav>
                                      </p:tavLst>
                                    </p:anim>
                                    <p:anim calcmode="lin" valueType="num">
                                      <p:cBhvr>
                                        <p:cTn id="43" dur="750" fill="hold"/>
                                        <p:tgtEl>
                                          <p:spTgt spid="4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750"/>
                                        <p:tgtEl>
                                          <p:spTgt spid="49"/>
                                        </p:tgtEl>
                                      </p:cBhvr>
                                    </p:animEffect>
                                    <p:anim calcmode="lin" valueType="num">
                                      <p:cBhvr>
                                        <p:cTn id="47" dur="750" fill="hold"/>
                                        <p:tgtEl>
                                          <p:spTgt spid="49"/>
                                        </p:tgtEl>
                                        <p:attrNameLst>
                                          <p:attrName>ppt_x</p:attrName>
                                        </p:attrNameLst>
                                      </p:cBhvr>
                                      <p:tavLst>
                                        <p:tav tm="0">
                                          <p:val>
                                            <p:strVal val="#ppt_x"/>
                                          </p:val>
                                        </p:tav>
                                        <p:tav tm="100000">
                                          <p:val>
                                            <p:strVal val="#ppt_x"/>
                                          </p:val>
                                        </p:tav>
                                      </p:tavLst>
                                    </p:anim>
                                    <p:anim calcmode="lin" valueType="num">
                                      <p:cBhvr>
                                        <p:cTn id="48" dur="75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500"/>
                            </p:stCondLst>
                            <p:childTnLst>
                              <p:par>
                                <p:cTn id="55" presetID="14" presetClass="entr" presetSubtype="10" fill="hold" grpId="0" nodeType="afterEffect">
                                  <p:stCondLst>
                                    <p:cond delay="1000"/>
                                  </p:stCondLst>
                                  <p:childTnLst>
                                    <p:set>
                                      <p:cBhvr>
                                        <p:cTn id="56" dur="1" fill="hold">
                                          <p:stCondLst>
                                            <p:cond delay="0"/>
                                          </p:stCondLst>
                                        </p:cTn>
                                        <p:tgtEl>
                                          <p:spTgt spid="51"/>
                                        </p:tgtEl>
                                        <p:attrNameLst>
                                          <p:attrName>style.visibility</p:attrName>
                                        </p:attrNameLst>
                                      </p:cBhvr>
                                      <p:to>
                                        <p:strVal val="visible"/>
                                      </p:to>
                                    </p:set>
                                    <p:animEffect transition="in" filter="randombar(horizontal)">
                                      <p:cBhvr>
                                        <p:cTn id="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1" grpId="0" animBg="1"/>
      <p:bldP spid="44" grpId="0"/>
      <p:bldP spid="45" grpId="0" animBg="1"/>
      <p:bldP spid="46" grpId="0" animBg="1"/>
      <p:bldP spid="47" grpId="0" animBg="1"/>
      <p:bldP spid="48" grpId="0" animBg="1"/>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1" name="Text Box 3"/>
          <p:cNvSpPr txBox="1">
            <a:spLocks noChangeArrowheads="1"/>
          </p:cNvSpPr>
          <p:nvPr/>
        </p:nvSpPr>
        <p:spPr bwMode="auto">
          <a:xfrm>
            <a:off x="-1" y="764703"/>
            <a:ext cx="6273523" cy="615553"/>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kumimoji="1" lang="en-US" altLang="zh-CN" sz="4000" b="1" dirty="0" smtClean="0">
                <a:solidFill>
                  <a:srgbClr val="000000"/>
                </a:solidFill>
                <a:effectLst>
                  <a:outerShdw blurRad="38100" dist="38100" dir="2700000" algn="tl">
                    <a:srgbClr val="C0C0C0"/>
                  </a:outerShdw>
                </a:effectLst>
                <a:latin typeface="楷体_GB2312" pitchFamily="49" charset="-122"/>
                <a:ea typeface="楷体_GB2312" pitchFamily="49" charset="-122"/>
              </a:rPr>
              <a:t>3.</a:t>
            </a:r>
            <a:r>
              <a:rPr kumimoji="1" lang="zh-CN" altLang="en-US" sz="4000" b="1" dirty="0">
                <a:solidFill>
                  <a:srgbClr val="000000"/>
                </a:solidFill>
                <a:effectLst>
                  <a:outerShdw blurRad="38100" dist="38100" dir="2700000" algn="tl">
                    <a:srgbClr val="C0C0C0"/>
                  </a:outerShdw>
                </a:effectLst>
                <a:latin typeface="楷体_GB2312" pitchFamily="49" charset="-122"/>
                <a:ea typeface="楷体_GB2312" pitchFamily="49" charset="-122"/>
              </a:rPr>
              <a:t>工农武装割据理论</a:t>
            </a:r>
          </a:p>
        </p:txBody>
      </p:sp>
      <p:sp>
        <p:nvSpPr>
          <p:cNvPr id="770052" name="Text Box 4"/>
          <p:cNvSpPr txBox="1">
            <a:spLocks noChangeArrowheads="1"/>
          </p:cNvSpPr>
          <p:nvPr/>
        </p:nvSpPr>
        <p:spPr bwMode="auto">
          <a:xfrm>
            <a:off x="1" y="1868240"/>
            <a:ext cx="2438853" cy="51090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en-US" altLang="zh-CN" sz="3200" b="1" dirty="0">
                <a:solidFill>
                  <a:srgbClr val="000000"/>
                </a:solidFill>
                <a:effectLst>
                  <a:outerShdw blurRad="38100" dist="38100" dir="2700000" algn="tl">
                    <a:srgbClr val="C0C0C0"/>
                  </a:outerShdw>
                </a:effectLst>
                <a:ea typeface="楷体_GB2312" pitchFamily="49" charset="-122"/>
              </a:rPr>
              <a:t>①</a:t>
            </a:r>
            <a:r>
              <a:rPr kumimoji="1" lang="zh-CN" altLang="en-US" sz="3200" b="1" dirty="0">
                <a:solidFill>
                  <a:srgbClr val="000000"/>
                </a:solidFill>
                <a:effectLst>
                  <a:outerShdw blurRad="38100" dist="38100" dir="2700000" algn="tl">
                    <a:srgbClr val="C0C0C0"/>
                  </a:outerShdw>
                </a:effectLst>
                <a:ea typeface="楷体_GB2312" pitchFamily="49" charset="-122"/>
              </a:rPr>
              <a:t>思想内涵：</a:t>
            </a:r>
          </a:p>
        </p:txBody>
      </p:sp>
      <p:sp>
        <p:nvSpPr>
          <p:cNvPr id="770053" name="Text Box 5"/>
          <p:cNvSpPr txBox="1">
            <a:spLocks noChangeArrowheads="1"/>
          </p:cNvSpPr>
          <p:nvPr/>
        </p:nvSpPr>
        <p:spPr bwMode="auto">
          <a:xfrm>
            <a:off x="5918022" y="2373230"/>
            <a:ext cx="2591491" cy="51090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3200" b="1" dirty="0">
                <a:solidFill>
                  <a:srgbClr val="0000FF"/>
                </a:solidFill>
                <a:effectLst>
                  <a:outerShdw blurRad="38100" dist="38100" dir="2700000" algn="tl">
                    <a:srgbClr val="C0C0C0"/>
                  </a:outerShdw>
                </a:effectLst>
                <a:ea typeface="楷体_GB2312" pitchFamily="49" charset="-122"/>
              </a:rPr>
              <a:t>（主要形式）</a:t>
            </a:r>
          </a:p>
        </p:txBody>
      </p:sp>
      <p:sp>
        <p:nvSpPr>
          <p:cNvPr id="770054" name="Text Box 6"/>
          <p:cNvSpPr txBox="1">
            <a:spLocks noChangeArrowheads="1"/>
          </p:cNvSpPr>
          <p:nvPr/>
        </p:nvSpPr>
        <p:spPr bwMode="auto">
          <a:xfrm>
            <a:off x="7175788" y="1502542"/>
            <a:ext cx="2458003" cy="51090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3200" b="1" dirty="0">
                <a:solidFill>
                  <a:srgbClr val="0000FF"/>
                </a:solidFill>
                <a:effectLst>
                  <a:outerShdw blurRad="38100" dist="38100" dir="2700000" algn="tl">
                    <a:srgbClr val="C0C0C0"/>
                  </a:outerShdw>
                </a:effectLst>
                <a:ea typeface="楷体_GB2312" pitchFamily="49" charset="-122"/>
              </a:rPr>
              <a:t>（根本内容）</a:t>
            </a:r>
          </a:p>
        </p:txBody>
      </p:sp>
      <p:sp>
        <p:nvSpPr>
          <p:cNvPr id="770055" name="Text Box 7"/>
          <p:cNvSpPr txBox="1">
            <a:spLocks noChangeArrowheads="1"/>
          </p:cNvSpPr>
          <p:nvPr/>
        </p:nvSpPr>
        <p:spPr bwMode="auto">
          <a:xfrm>
            <a:off x="6373093" y="2857359"/>
            <a:ext cx="2543304" cy="51090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kumimoji="1" lang="zh-CN" altLang="en-US" sz="3200" b="1" dirty="0">
                <a:solidFill>
                  <a:srgbClr val="0000FF"/>
                </a:solidFill>
                <a:effectLst>
                  <a:outerShdw blurRad="38100" dist="38100" dir="2700000" algn="tl">
                    <a:srgbClr val="C0C0C0"/>
                  </a:outerShdw>
                </a:effectLst>
                <a:ea typeface="楷体_GB2312" pitchFamily="49" charset="-122"/>
              </a:rPr>
              <a:t>（战略依托）</a:t>
            </a:r>
          </a:p>
        </p:txBody>
      </p:sp>
      <p:sp>
        <p:nvSpPr>
          <p:cNvPr id="770059" name="AutoShape 11"/>
          <p:cNvSpPr>
            <a:spLocks/>
          </p:cNvSpPr>
          <p:nvPr/>
        </p:nvSpPr>
        <p:spPr bwMode="auto">
          <a:xfrm>
            <a:off x="2294162" y="1517373"/>
            <a:ext cx="199501" cy="1303130"/>
          </a:xfrm>
          <a:prstGeom prst="leftBrace">
            <a:avLst>
              <a:gd name="adj1" fmla="val 58333"/>
              <a:gd name="adj2" fmla="val 50000"/>
            </a:avLst>
          </a:prstGeom>
          <a:noFill/>
          <a:ln w="63500">
            <a:solidFill>
              <a:srgbClr val="080808"/>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fontAlgn="base">
              <a:spcBef>
                <a:spcPct val="0"/>
              </a:spcBef>
              <a:spcAft>
                <a:spcPct val="0"/>
              </a:spcAft>
            </a:pPr>
            <a:endParaRPr lang="zh-CN" altLang="en-US" sz="3200" smtClean="0">
              <a:solidFill>
                <a:srgbClr val="000000"/>
              </a:solidFill>
            </a:endParaRPr>
          </a:p>
        </p:txBody>
      </p:sp>
      <p:sp>
        <p:nvSpPr>
          <p:cNvPr id="770094" name="Text Box 46"/>
          <p:cNvSpPr txBox="1">
            <a:spLocks noChangeArrowheads="1"/>
          </p:cNvSpPr>
          <p:nvPr/>
        </p:nvSpPr>
        <p:spPr bwMode="auto">
          <a:xfrm>
            <a:off x="154467" y="3498895"/>
            <a:ext cx="3755413" cy="510909"/>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kumimoji="1" lang="en-US" altLang="zh-CN" sz="3200" b="1" dirty="0">
                <a:solidFill>
                  <a:srgbClr val="000000"/>
                </a:solidFill>
                <a:effectLst>
                  <a:outerShdw blurRad="38100" dist="38100" dir="2700000" algn="tl">
                    <a:srgbClr val="C0C0C0"/>
                  </a:outerShdw>
                </a:effectLst>
                <a:ea typeface="楷体_GB2312" pitchFamily="49" charset="-122"/>
              </a:rPr>
              <a:t>②</a:t>
            </a:r>
            <a:r>
              <a:rPr kumimoji="1" lang="zh-CN" altLang="en-US" sz="3200" b="1" dirty="0">
                <a:solidFill>
                  <a:srgbClr val="000000"/>
                </a:solidFill>
                <a:effectLst>
                  <a:outerShdw blurRad="38100" dist="38100" dir="2700000" algn="tl">
                    <a:srgbClr val="C0C0C0"/>
                  </a:outerShdw>
                </a:effectLst>
                <a:ea typeface="楷体_GB2312" pitchFamily="49" charset="-122"/>
              </a:rPr>
              <a:t>成功实践：</a:t>
            </a:r>
          </a:p>
        </p:txBody>
      </p:sp>
      <p:sp>
        <p:nvSpPr>
          <p:cNvPr id="770095" name="Text Box 47"/>
          <p:cNvSpPr txBox="1">
            <a:spLocks noChangeArrowheads="1"/>
          </p:cNvSpPr>
          <p:nvPr/>
        </p:nvSpPr>
        <p:spPr bwMode="auto">
          <a:xfrm>
            <a:off x="184023" y="3956254"/>
            <a:ext cx="7124410" cy="510909"/>
          </a:xfrm>
          <a:prstGeom prst="rect">
            <a:avLst/>
          </a:prstGeom>
          <a:noFill/>
          <a:ln w="9525">
            <a:noFill/>
            <a:miter lim="800000"/>
            <a:headEnd/>
            <a:tailEnd/>
          </a:ln>
          <a:effectLst/>
        </p:spPr>
        <p:txBody>
          <a:bodyPr>
            <a:spAutoFit/>
          </a:bodyPr>
          <a:lstStyle/>
          <a:p>
            <a:pPr fontAlgn="base">
              <a:lnSpc>
                <a:spcPct val="85000"/>
              </a:lnSpc>
              <a:spcBef>
                <a:spcPct val="50000"/>
              </a:spcBef>
              <a:spcAft>
                <a:spcPct val="0"/>
              </a:spcAft>
              <a:defRPr/>
            </a:pPr>
            <a:r>
              <a:rPr lang="en-US" altLang="zh-CN" sz="3200" b="1" dirty="0">
                <a:solidFill>
                  <a:srgbClr val="080808"/>
                </a:solidFill>
                <a:effectLst>
                  <a:outerShdw blurRad="38100" dist="38100" dir="2700000" algn="tl">
                    <a:srgbClr val="C0C0C0"/>
                  </a:outerShdw>
                </a:effectLst>
                <a:latin typeface="楷体_GB2312" pitchFamily="49" charset="-122"/>
                <a:ea typeface="楷体_GB2312" pitchFamily="49" charset="-122"/>
              </a:rPr>
              <a:t>a.</a:t>
            </a:r>
            <a:r>
              <a:rPr lang="zh-CN" altLang="en-US" sz="3200" b="1" dirty="0">
                <a:solidFill>
                  <a:srgbClr val="080808"/>
                </a:solidFill>
                <a:effectLst>
                  <a:outerShdw blurRad="38100" dist="38100" dir="2700000" algn="tl">
                    <a:srgbClr val="C0C0C0"/>
                  </a:outerShdw>
                </a:effectLst>
                <a:latin typeface="楷体_GB2312" pitchFamily="49" charset="-122"/>
                <a:ea typeface="楷体_GB2312" pitchFamily="49" charset="-122"/>
              </a:rPr>
              <a:t>井冈山根据地巩固扩大；</a:t>
            </a:r>
          </a:p>
        </p:txBody>
      </p:sp>
      <p:sp>
        <p:nvSpPr>
          <p:cNvPr id="770096" name="Text Box 48"/>
          <p:cNvSpPr txBox="1">
            <a:spLocks noChangeArrowheads="1"/>
          </p:cNvSpPr>
          <p:nvPr/>
        </p:nvSpPr>
        <p:spPr bwMode="auto">
          <a:xfrm>
            <a:off x="135481" y="5817013"/>
            <a:ext cx="8973916" cy="51090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lang="en-US" altLang="zh-CN" sz="3200" b="1" dirty="0">
                <a:solidFill>
                  <a:srgbClr val="080808"/>
                </a:solidFill>
                <a:effectLst>
                  <a:outerShdw blurRad="38100" dist="38100" dir="2700000" algn="tl">
                    <a:srgbClr val="C0C0C0"/>
                  </a:outerShdw>
                </a:effectLst>
                <a:latin typeface="楷体_GB2312" pitchFamily="49" charset="-122"/>
                <a:ea typeface="楷体_GB2312" pitchFamily="49" charset="-122"/>
              </a:rPr>
              <a:t>d</a:t>
            </a:r>
            <a:r>
              <a:rPr lang="en-US" altLang="zh-CN" sz="3200" b="1" dirty="0" smtClean="0">
                <a:solidFill>
                  <a:srgbClr val="080808"/>
                </a:solidFill>
                <a:effectLst>
                  <a:outerShdw blurRad="38100" dist="38100" dir="2700000" algn="tl">
                    <a:srgbClr val="C0C0C0"/>
                  </a:outerShdw>
                </a:effectLst>
                <a:latin typeface="楷体_GB2312" pitchFamily="49" charset="-122"/>
                <a:ea typeface="楷体_GB2312" pitchFamily="49" charset="-122"/>
              </a:rPr>
              <a:t>.</a:t>
            </a:r>
            <a:r>
              <a:rPr lang="en-US" altLang="zh-CN" sz="3200" b="1" dirty="0">
                <a:solidFill>
                  <a:schemeClr val="tx2"/>
                </a:solidFill>
              </a:rPr>
              <a:t> </a:t>
            </a:r>
            <a:r>
              <a:rPr lang="en-US" altLang="zh-CN" sz="3200" b="1" dirty="0">
                <a:solidFill>
                  <a:srgbClr val="FF0000"/>
                </a:solidFill>
              </a:rPr>
              <a:t>1931</a:t>
            </a:r>
            <a:r>
              <a:rPr lang="zh-CN" altLang="en-US" sz="3200" b="1" dirty="0">
                <a:solidFill>
                  <a:srgbClr val="FF0000"/>
                </a:solidFill>
              </a:rPr>
              <a:t>年</a:t>
            </a:r>
            <a:r>
              <a:rPr lang="en-US" altLang="zh-CN" sz="3200" b="1" dirty="0">
                <a:solidFill>
                  <a:srgbClr val="FF0000"/>
                </a:solidFill>
              </a:rPr>
              <a:t>11</a:t>
            </a:r>
            <a:r>
              <a:rPr lang="zh-CN" altLang="en-US" sz="3200" b="1" dirty="0" smtClean="0">
                <a:solidFill>
                  <a:srgbClr val="FF0000"/>
                </a:solidFill>
              </a:rPr>
              <a:t>月</a:t>
            </a:r>
            <a:r>
              <a:rPr lang="en-US" altLang="zh-CN" sz="3200" b="1" dirty="0" smtClean="0">
                <a:solidFill>
                  <a:schemeClr val="tx2"/>
                </a:solidFill>
              </a:rPr>
              <a:t>,</a:t>
            </a:r>
            <a:r>
              <a:rPr lang="zh-CN" altLang="en-US" sz="3200" b="1" dirty="0" smtClean="0">
                <a:solidFill>
                  <a:srgbClr val="080808"/>
                </a:solidFill>
                <a:effectLst>
                  <a:outerShdw blurRad="38100" dist="38100" dir="2700000" algn="tl">
                    <a:srgbClr val="C0C0C0"/>
                  </a:outerShdw>
                </a:effectLst>
                <a:latin typeface="楷体_GB2312" pitchFamily="49" charset="-122"/>
                <a:ea typeface="楷体_GB2312" pitchFamily="49" charset="-122"/>
              </a:rPr>
              <a:t>建立</a:t>
            </a:r>
            <a:r>
              <a:rPr lang="zh-CN" altLang="en-US" sz="3200" b="1" dirty="0">
                <a:solidFill>
                  <a:srgbClr val="FF0000"/>
                </a:solidFill>
                <a:effectLst>
                  <a:outerShdw blurRad="38100" dist="38100" dir="2700000" algn="tl">
                    <a:srgbClr val="C0C0C0"/>
                  </a:outerShdw>
                </a:effectLst>
                <a:latin typeface="楷体_GB2312" pitchFamily="49" charset="-122"/>
                <a:ea typeface="楷体_GB2312" pitchFamily="49" charset="-122"/>
              </a:rPr>
              <a:t>中华苏维埃共和国临时政府。</a:t>
            </a:r>
          </a:p>
        </p:txBody>
      </p:sp>
      <p:sp>
        <p:nvSpPr>
          <p:cNvPr id="770097" name="Text Box 49"/>
          <p:cNvSpPr txBox="1">
            <a:spLocks noChangeArrowheads="1"/>
          </p:cNvSpPr>
          <p:nvPr/>
        </p:nvSpPr>
        <p:spPr bwMode="auto">
          <a:xfrm>
            <a:off x="154467" y="5174098"/>
            <a:ext cx="5505934" cy="51090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lang="en-US" altLang="zh-CN" sz="3200" b="1" dirty="0">
                <a:solidFill>
                  <a:srgbClr val="080808"/>
                </a:solidFill>
                <a:effectLst>
                  <a:outerShdw blurRad="38100" dist="38100" dir="2700000" algn="tl">
                    <a:srgbClr val="C0C0C0"/>
                  </a:outerShdw>
                </a:effectLst>
                <a:latin typeface="楷体_GB2312" pitchFamily="49" charset="-122"/>
                <a:ea typeface="楷体_GB2312" pitchFamily="49" charset="-122"/>
              </a:rPr>
              <a:t>c.</a:t>
            </a:r>
            <a:r>
              <a:rPr lang="zh-CN" altLang="en-US" sz="3200" b="1" dirty="0">
                <a:solidFill>
                  <a:srgbClr val="080808"/>
                </a:solidFill>
                <a:effectLst>
                  <a:outerShdw blurRad="38100" dist="38100" dir="2700000" algn="tl">
                    <a:srgbClr val="C0C0C0"/>
                  </a:outerShdw>
                </a:effectLst>
                <a:latin typeface="楷体_GB2312" pitchFamily="49" charset="-122"/>
                <a:ea typeface="楷体_GB2312" pitchFamily="49" charset="-122"/>
              </a:rPr>
              <a:t>粉碎了敌人四次</a:t>
            </a:r>
            <a:r>
              <a:rPr lang="zh-CN" altLang="en-US" sz="3200" b="1" dirty="0">
                <a:solidFill>
                  <a:srgbClr val="080808"/>
                </a:solidFill>
                <a:effectLst>
                  <a:outerShdw blurRad="38100" dist="38100" dir="2700000" algn="tl">
                    <a:srgbClr val="C0C0C0"/>
                  </a:outerShdw>
                </a:effectLst>
                <a:ea typeface="楷体_GB2312" pitchFamily="49" charset="-122"/>
              </a:rPr>
              <a:t>“</a:t>
            </a:r>
            <a:r>
              <a:rPr lang="zh-CN" altLang="en-US" sz="3200" b="1" dirty="0">
                <a:solidFill>
                  <a:srgbClr val="080808"/>
                </a:solidFill>
                <a:effectLst>
                  <a:outerShdw blurRad="38100" dist="38100" dir="2700000" algn="tl">
                    <a:srgbClr val="C0C0C0"/>
                  </a:outerShdw>
                </a:effectLst>
                <a:latin typeface="楷体_GB2312" pitchFamily="49" charset="-122"/>
                <a:ea typeface="楷体_GB2312" pitchFamily="49" charset="-122"/>
              </a:rPr>
              <a:t>围剿</a:t>
            </a:r>
            <a:r>
              <a:rPr lang="zh-CN" altLang="en-US" sz="3200" b="1" dirty="0">
                <a:solidFill>
                  <a:srgbClr val="080808"/>
                </a:solidFill>
                <a:effectLst>
                  <a:outerShdw blurRad="38100" dist="38100" dir="2700000" algn="tl">
                    <a:srgbClr val="C0C0C0"/>
                  </a:outerShdw>
                </a:effectLst>
                <a:ea typeface="楷体_GB2312" pitchFamily="49" charset="-122"/>
              </a:rPr>
              <a:t>”</a:t>
            </a:r>
            <a:r>
              <a:rPr lang="zh-CN" altLang="en-US" sz="3200" b="1" dirty="0">
                <a:solidFill>
                  <a:srgbClr val="080808"/>
                </a:solidFill>
                <a:effectLst>
                  <a:outerShdw blurRad="38100" dist="38100" dir="2700000" algn="tl">
                    <a:srgbClr val="C0C0C0"/>
                  </a:outerShdw>
                </a:effectLst>
                <a:latin typeface="楷体_GB2312" pitchFamily="49" charset="-122"/>
                <a:ea typeface="楷体_GB2312" pitchFamily="49" charset="-122"/>
              </a:rPr>
              <a:t>；</a:t>
            </a:r>
          </a:p>
        </p:txBody>
      </p:sp>
      <p:sp>
        <p:nvSpPr>
          <p:cNvPr id="770098" name="Text Box 50"/>
          <p:cNvSpPr txBox="1">
            <a:spLocks noChangeArrowheads="1"/>
          </p:cNvSpPr>
          <p:nvPr/>
        </p:nvSpPr>
        <p:spPr bwMode="auto">
          <a:xfrm>
            <a:off x="135481" y="4625772"/>
            <a:ext cx="6864636" cy="510909"/>
          </a:xfrm>
          <a:prstGeom prst="rect">
            <a:avLst/>
          </a:prstGeom>
          <a:noFill/>
          <a:ln w="9525">
            <a:noFill/>
            <a:miter lim="800000"/>
            <a:headEnd/>
            <a:tailEnd/>
          </a:ln>
          <a:effectLst/>
        </p:spPr>
        <p:txBody>
          <a:bodyPr wrap="square">
            <a:spAutoFit/>
          </a:bodyPr>
          <a:lstStyle/>
          <a:p>
            <a:pPr fontAlgn="base">
              <a:lnSpc>
                <a:spcPct val="85000"/>
              </a:lnSpc>
              <a:spcBef>
                <a:spcPct val="50000"/>
              </a:spcBef>
              <a:spcAft>
                <a:spcPct val="0"/>
              </a:spcAft>
              <a:defRPr/>
            </a:pPr>
            <a:r>
              <a:rPr lang="en-US" altLang="zh-CN" sz="3200" b="1" dirty="0" smtClean="0">
                <a:solidFill>
                  <a:srgbClr val="080808"/>
                </a:solidFill>
                <a:effectLst>
                  <a:outerShdw blurRad="38100" dist="38100" dir="2700000" algn="tl">
                    <a:srgbClr val="C0C0C0"/>
                  </a:outerShdw>
                </a:effectLst>
                <a:latin typeface="楷体_GB2312" pitchFamily="49" charset="-122"/>
                <a:ea typeface="楷体_GB2312" pitchFamily="49" charset="-122"/>
              </a:rPr>
              <a:t>b.1930</a:t>
            </a:r>
            <a:r>
              <a:rPr lang="zh-CN" altLang="en-US" sz="3200" b="1" dirty="0">
                <a:solidFill>
                  <a:srgbClr val="080808"/>
                </a:solidFill>
                <a:effectLst>
                  <a:outerShdw blurRad="38100" dist="38100" dir="2700000" algn="tl">
                    <a:srgbClr val="C0C0C0"/>
                  </a:outerShdw>
                </a:effectLst>
                <a:latin typeface="楷体_GB2312" pitchFamily="49" charset="-122"/>
                <a:ea typeface="楷体_GB2312" pitchFamily="49" charset="-122"/>
              </a:rPr>
              <a:t>年，全国建立十几个根据地；</a:t>
            </a:r>
          </a:p>
        </p:txBody>
      </p:sp>
      <p:grpSp>
        <p:nvGrpSpPr>
          <p:cNvPr id="52" name="组合 51"/>
          <p:cNvGrpSpPr/>
          <p:nvPr/>
        </p:nvGrpSpPr>
        <p:grpSpPr>
          <a:xfrm>
            <a:off x="-101595" y="-54132"/>
            <a:ext cx="10867175" cy="818835"/>
            <a:chOff x="-91744" y="-42815"/>
            <a:chExt cx="9813594" cy="700451"/>
          </a:xfrm>
        </p:grpSpPr>
        <p:pic>
          <p:nvPicPr>
            <p:cNvPr id="53" name="Picture 6" descr="透明卷轴"/>
            <p:cNvPicPr>
              <a:picLocks noChangeAspect="1" noChangeArrowheads="1"/>
            </p:cNvPicPr>
            <p:nvPr/>
          </p:nvPicPr>
          <p:blipFill>
            <a:blip r:embed="rId2" cstate="print"/>
            <a:srcRect l="15050"/>
            <a:stretch>
              <a:fillRect/>
            </a:stretch>
          </p:blipFill>
          <p:spPr bwMode="auto">
            <a:xfrm>
              <a:off x="0" y="-42815"/>
              <a:ext cx="9721850" cy="700451"/>
            </a:xfrm>
            <a:prstGeom prst="rect">
              <a:avLst/>
            </a:prstGeom>
            <a:noFill/>
            <a:ln w="9525">
              <a:noFill/>
              <a:miter lim="800000"/>
              <a:headEnd/>
              <a:tailEnd/>
            </a:ln>
          </p:spPr>
        </p:pic>
        <p:sp>
          <p:nvSpPr>
            <p:cNvPr id="54" name="TextBox 53"/>
            <p:cNvSpPr txBox="1"/>
            <p:nvPr/>
          </p:nvSpPr>
          <p:spPr>
            <a:xfrm>
              <a:off x="-91744" y="-21689"/>
              <a:ext cx="9230235" cy="658198"/>
            </a:xfrm>
            <a:prstGeom prst="rect">
              <a:avLst/>
            </a:prstGeom>
            <a:noFill/>
          </p:spPr>
          <p:txBody>
            <a:bodyPr wrap="square" rtlCol="0">
              <a:spAutoFit/>
            </a:bodyPr>
            <a:lstStyle/>
            <a:p>
              <a:r>
                <a:rPr lang="zh-CN" altLang="en-US" sz="4400" b="1" dirty="0" smtClean="0">
                  <a:latin typeface="隶书" pitchFamily="49" charset="-122"/>
                  <a:ea typeface="隶书" pitchFamily="49" charset="-122"/>
                </a:rPr>
                <a:t>二、</a:t>
              </a:r>
              <a:r>
                <a:rPr lang="zh-CN" altLang="en-US" sz="4400" b="1" dirty="0">
                  <a:latin typeface="隶书" pitchFamily="49" charset="-122"/>
                  <a:ea typeface="隶书" pitchFamily="49" charset="-122"/>
                </a:rPr>
                <a:t>土地革命</a:t>
              </a:r>
              <a:r>
                <a:rPr lang="en-US" altLang="zh-CN" sz="4000" b="1" dirty="0">
                  <a:latin typeface="隶书" pitchFamily="49" charset="-122"/>
                  <a:ea typeface="隶书" pitchFamily="49" charset="-122"/>
                </a:rPr>
                <a:t>—</a:t>
              </a:r>
              <a:r>
                <a:rPr lang="zh-CN" altLang="en-US" sz="4000" b="1" dirty="0">
                  <a:solidFill>
                    <a:srgbClr val="FF0000"/>
                  </a:solidFill>
                  <a:latin typeface="隶书" pitchFamily="49" charset="-122"/>
                  <a:ea typeface="隶书" pitchFamily="49" charset="-122"/>
                </a:rPr>
                <a:t>中国特色革命通路的</a:t>
              </a:r>
              <a:r>
                <a:rPr lang="zh-CN" altLang="en-US" sz="4000" b="1" dirty="0" smtClean="0">
                  <a:solidFill>
                    <a:srgbClr val="FF0000"/>
                  </a:solidFill>
                  <a:latin typeface="隶书" pitchFamily="49" charset="-122"/>
                  <a:ea typeface="隶书" pitchFamily="49" charset="-122"/>
                </a:rPr>
                <a:t>探索</a:t>
              </a:r>
              <a:endParaRPr lang="zh-CN" altLang="en-US" sz="4000" b="1" dirty="0">
                <a:solidFill>
                  <a:srgbClr val="FF0000"/>
                </a:solidFill>
                <a:latin typeface="隶书" pitchFamily="49" charset="-122"/>
                <a:ea typeface="隶书" pitchFamily="49" charset="-122"/>
              </a:endParaRPr>
            </a:p>
          </p:txBody>
        </p:sp>
      </p:grpSp>
      <p:sp>
        <p:nvSpPr>
          <p:cNvPr id="20" name="文本框 1"/>
          <p:cNvSpPr txBox="1">
            <a:spLocks noChangeArrowheads="1"/>
          </p:cNvSpPr>
          <p:nvPr/>
        </p:nvSpPr>
        <p:spPr bwMode="auto">
          <a:xfrm>
            <a:off x="2468345" y="1395367"/>
            <a:ext cx="49848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6pPr>
            <a:lvl7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7pPr>
            <a:lvl8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8pPr>
            <a:lvl9pPr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宋体" pitchFamily="2" charset="-122"/>
              </a:defRPr>
            </a:lvl9pPr>
          </a:lstStyle>
          <a:p>
            <a:r>
              <a:rPr lang="zh-CN" altLang="en-US" b="1" dirty="0">
                <a:solidFill>
                  <a:srgbClr val="C00000"/>
                </a:solidFill>
                <a:ea typeface="黑体" pitchFamily="49" charset="-122"/>
              </a:rPr>
              <a:t>①土地革命：</a:t>
            </a:r>
            <a:r>
              <a:rPr lang="zh-CN" altLang="en-US" sz="2400" b="1" dirty="0">
                <a:ea typeface="黑体" pitchFamily="49" charset="-122"/>
              </a:rPr>
              <a:t>打土豪，分田地，废除封建剥削。 </a:t>
            </a:r>
            <a:endParaRPr lang="en-US" altLang="zh-CN" sz="2400" b="1" dirty="0">
              <a:ea typeface="黑体" pitchFamily="49" charset="-122"/>
            </a:endParaRPr>
          </a:p>
          <a:p>
            <a:r>
              <a:rPr lang="zh-CN" altLang="en-US" b="1" dirty="0">
                <a:solidFill>
                  <a:srgbClr val="C00000"/>
                </a:solidFill>
                <a:ea typeface="黑体" pitchFamily="49" charset="-122"/>
              </a:rPr>
              <a:t>②武装斗争：</a:t>
            </a:r>
            <a:r>
              <a:rPr lang="zh-CN" altLang="en-US" sz="2400" b="1" dirty="0">
                <a:solidFill>
                  <a:srgbClr val="00070C"/>
                </a:solidFill>
                <a:ea typeface="黑体" pitchFamily="49" charset="-122"/>
              </a:rPr>
              <a:t>游击战</a:t>
            </a:r>
          </a:p>
          <a:p>
            <a:r>
              <a:rPr lang="zh-CN" altLang="en-US" b="1" dirty="0">
                <a:solidFill>
                  <a:srgbClr val="C00000"/>
                </a:solidFill>
                <a:ea typeface="黑体" pitchFamily="49" charset="-122"/>
              </a:rPr>
              <a:t>③根据地建设：</a:t>
            </a:r>
            <a:r>
              <a:rPr lang="zh-CN" altLang="en-US" sz="2400" b="1" dirty="0">
                <a:solidFill>
                  <a:srgbClr val="00070C"/>
                </a:solidFill>
                <a:ea typeface="黑体" pitchFamily="49" charset="-122"/>
              </a:rPr>
              <a:t>发展生产</a:t>
            </a:r>
            <a:endParaRPr lang="zh-CN" altLang="en-US" sz="2400" dirty="0">
              <a:solidFill>
                <a:srgbClr val="00070C"/>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0" y="740006"/>
            <a:ext cx="9690801" cy="611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426" t="16393" r="10835" b="13468"/>
          <a:stretch/>
        </p:blipFill>
        <p:spPr bwMode="auto">
          <a:xfrm>
            <a:off x="-1" y="764703"/>
            <a:ext cx="9633792" cy="492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2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70054"/>
                                        </p:tgtEl>
                                        <p:attrNameLst>
                                          <p:attrName>style.visibility</p:attrName>
                                        </p:attrNameLst>
                                      </p:cBhvr>
                                      <p:to>
                                        <p:strVal val="visible"/>
                                      </p:to>
                                    </p:set>
                                    <p:anim calcmode="lin" valueType="num">
                                      <p:cBhvr additive="base">
                                        <p:cTn id="10" dur="500" fill="hold"/>
                                        <p:tgtEl>
                                          <p:spTgt spid="770054"/>
                                        </p:tgtEl>
                                        <p:attrNameLst>
                                          <p:attrName>ppt_x</p:attrName>
                                        </p:attrNameLst>
                                      </p:cBhvr>
                                      <p:tavLst>
                                        <p:tav tm="0">
                                          <p:val>
                                            <p:strVal val="#ppt_x"/>
                                          </p:val>
                                        </p:tav>
                                        <p:tav tm="100000">
                                          <p:val>
                                            <p:strVal val="#ppt_x"/>
                                          </p:val>
                                        </p:tav>
                                      </p:tavLst>
                                    </p:anim>
                                    <p:anim calcmode="lin" valueType="num">
                                      <p:cBhvr additive="base">
                                        <p:cTn id="11" dur="500" fill="hold"/>
                                        <p:tgtEl>
                                          <p:spTgt spid="77005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770053"/>
                                        </p:tgtEl>
                                        <p:attrNameLst>
                                          <p:attrName>style.visibility</p:attrName>
                                        </p:attrNameLst>
                                      </p:cBhvr>
                                      <p:to>
                                        <p:strVal val="visible"/>
                                      </p:to>
                                    </p:set>
                                    <p:anim calcmode="lin" valueType="num">
                                      <p:cBhvr additive="base">
                                        <p:cTn id="14" dur="500" fill="hold"/>
                                        <p:tgtEl>
                                          <p:spTgt spid="770053"/>
                                        </p:tgtEl>
                                        <p:attrNameLst>
                                          <p:attrName>ppt_x</p:attrName>
                                        </p:attrNameLst>
                                      </p:cBhvr>
                                      <p:tavLst>
                                        <p:tav tm="0">
                                          <p:val>
                                            <p:strVal val="#ppt_x"/>
                                          </p:val>
                                        </p:tav>
                                        <p:tav tm="100000">
                                          <p:val>
                                            <p:strVal val="#ppt_x"/>
                                          </p:val>
                                        </p:tav>
                                      </p:tavLst>
                                    </p:anim>
                                    <p:anim calcmode="lin" valueType="num">
                                      <p:cBhvr additive="base">
                                        <p:cTn id="15" dur="500" fill="hold"/>
                                        <p:tgtEl>
                                          <p:spTgt spid="77005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70055"/>
                                        </p:tgtEl>
                                        <p:attrNameLst>
                                          <p:attrName>style.visibility</p:attrName>
                                        </p:attrNameLst>
                                      </p:cBhvr>
                                      <p:to>
                                        <p:strVal val="visible"/>
                                      </p:to>
                                    </p:set>
                                    <p:anim calcmode="lin" valueType="num">
                                      <p:cBhvr additive="base">
                                        <p:cTn id="18" dur="500" fill="hold"/>
                                        <p:tgtEl>
                                          <p:spTgt spid="770055"/>
                                        </p:tgtEl>
                                        <p:attrNameLst>
                                          <p:attrName>ppt_x</p:attrName>
                                        </p:attrNameLst>
                                      </p:cBhvr>
                                      <p:tavLst>
                                        <p:tav tm="0">
                                          <p:val>
                                            <p:strVal val="#ppt_x"/>
                                          </p:val>
                                        </p:tav>
                                        <p:tav tm="100000">
                                          <p:val>
                                            <p:strVal val="#ppt_x"/>
                                          </p:val>
                                        </p:tav>
                                      </p:tavLst>
                                    </p:anim>
                                    <p:anim calcmode="lin" valueType="num">
                                      <p:cBhvr additive="base">
                                        <p:cTn id="19" dur="500" fill="hold"/>
                                        <p:tgtEl>
                                          <p:spTgt spid="77005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70095"/>
                                        </p:tgtEl>
                                        <p:attrNameLst>
                                          <p:attrName>style.visibility</p:attrName>
                                        </p:attrNameLst>
                                      </p:cBhvr>
                                      <p:to>
                                        <p:strVal val="visible"/>
                                      </p:to>
                                    </p:set>
                                    <p:animEffect transition="in" filter="fade">
                                      <p:cBhvr>
                                        <p:cTn id="24" dur="500"/>
                                        <p:tgtEl>
                                          <p:spTgt spid="770095"/>
                                        </p:tgtEl>
                                      </p:cBhvr>
                                    </p:animEffect>
                                    <p:anim calcmode="lin" valueType="num">
                                      <p:cBhvr>
                                        <p:cTn id="25" dur="500" fill="hold"/>
                                        <p:tgtEl>
                                          <p:spTgt spid="770095"/>
                                        </p:tgtEl>
                                        <p:attrNameLst>
                                          <p:attrName>ppt_x</p:attrName>
                                        </p:attrNameLst>
                                      </p:cBhvr>
                                      <p:tavLst>
                                        <p:tav tm="0">
                                          <p:val>
                                            <p:strVal val="#ppt_x"/>
                                          </p:val>
                                        </p:tav>
                                        <p:tav tm="100000">
                                          <p:val>
                                            <p:strVal val="#ppt_x"/>
                                          </p:val>
                                        </p:tav>
                                      </p:tavLst>
                                    </p:anim>
                                    <p:anim calcmode="lin" valueType="num">
                                      <p:cBhvr>
                                        <p:cTn id="26" dur="500" fill="hold"/>
                                        <p:tgtEl>
                                          <p:spTgt spid="77009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70098"/>
                                        </p:tgtEl>
                                        <p:attrNameLst>
                                          <p:attrName>style.visibility</p:attrName>
                                        </p:attrNameLst>
                                      </p:cBhvr>
                                      <p:to>
                                        <p:strVal val="visible"/>
                                      </p:to>
                                    </p:set>
                                    <p:animEffect transition="in" filter="fade">
                                      <p:cBhvr>
                                        <p:cTn id="29" dur="500"/>
                                        <p:tgtEl>
                                          <p:spTgt spid="770098"/>
                                        </p:tgtEl>
                                      </p:cBhvr>
                                    </p:animEffect>
                                    <p:anim calcmode="lin" valueType="num">
                                      <p:cBhvr>
                                        <p:cTn id="30" dur="500" fill="hold"/>
                                        <p:tgtEl>
                                          <p:spTgt spid="770098"/>
                                        </p:tgtEl>
                                        <p:attrNameLst>
                                          <p:attrName>ppt_x</p:attrName>
                                        </p:attrNameLst>
                                      </p:cBhvr>
                                      <p:tavLst>
                                        <p:tav tm="0">
                                          <p:val>
                                            <p:strVal val="#ppt_x"/>
                                          </p:val>
                                        </p:tav>
                                        <p:tav tm="100000">
                                          <p:val>
                                            <p:strVal val="#ppt_x"/>
                                          </p:val>
                                        </p:tav>
                                      </p:tavLst>
                                    </p:anim>
                                    <p:anim calcmode="lin" valueType="num">
                                      <p:cBhvr>
                                        <p:cTn id="31" dur="500" fill="hold"/>
                                        <p:tgtEl>
                                          <p:spTgt spid="77009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70097"/>
                                        </p:tgtEl>
                                        <p:attrNameLst>
                                          <p:attrName>style.visibility</p:attrName>
                                        </p:attrNameLst>
                                      </p:cBhvr>
                                      <p:to>
                                        <p:strVal val="visible"/>
                                      </p:to>
                                    </p:set>
                                    <p:animEffect transition="in" filter="fade">
                                      <p:cBhvr>
                                        <p:cTn id="34" dur="500"/>
                                        <p:tgtEl>
                                          <p:spTgt spid="770097"/>
                                        </p:tgtEl>
                                      </p:cBhvr>
                                    </p:animEffect>
                                    <p:anim calcmode="lin" valueType="num">
                                      <p:cBhvr>
                                        <p:cTn id="35" dur="500" fill="hold"/>
                                        <p:tgtEl>
                                          <p:spTgt spid="770097"/>
                                        </p:tgtEl>
                                        <p:attrNameLst>
                                          <p:attrName>ppt_x</p:attrName>
                                        </p:attrNameLst>
                                      </p:cBhvr>
                                      <p:tavLst>
                                        <p:tav tm="0">
                                          <p:val>
                                            <p:strVal val="#ppt_x"/>
                                          </p:val>
                                        </p:tav>
                                        <p:tav tm="100000">
                                          <p:val>
                                            <p:strVal val="#ppt_x"/>
                                          </p:val>
                                        </p:tav>
                                      </p:tavLst>
                                    </p:anim>
                                    <p:anim calcmode="lin" valueType="num">
                                      <p:cBhvr>
                                        <p:cTn id="36" dur="500" fill="hold"/>
                                        <p:tgtEl>
                                          <p:spTgt spid="77009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1000"/>
                                        <p:tgtEl>
                                          <p:spTgt spid="1026"/>
                                        </p:tgtEl>
                                      </p:cBhvr>
                                    </p:animEffect>
                                    <p:anim calcmode="lin" valueType="num">
                                      <p:cBhvr>
                                        <p:cTn id="42" dur="1000" fill="hold"/>
                                        <p:tgtEl>
                                          <p:spTgt spid="1026"/>
                                        </p:tgtEl>
                                        <p:attrNameLst>
                                          <p:attrName>ppt_x</p:attrName>
                                        </p:attrNameLst>
                                      </p:cBhvr>
                                      <p:tavLst>
                                        <p:tav tm="0">
                                          <p:val>
                                            <p:strVal val="#ppt_x"/>
                                          </p:val>
                                        </p:tav>
                                        <p:tav tm="100000">
                                          <p:val>
                                            <p:strVal val="#ppt_x"/>
                                          </p:val>
                                        </p:tav>
                                      </p:tavLst>
                                    </p:anim>
                                    <p:anim calcmode="lin" valueType="num">
                                      <p:cBhvr>
                                        <p:cTn id="4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1026"/>
                                        </p:tgtEl>
                                        <p:attrNameLst>
                                          <p:attrName>ppt_x</p:attrName>
                                        </p:attrNameLst>
                                      </p:cBhvr>
                                      <p:tavLst>
                                        <p:tav tm="0">
                                          <p:val>
                                            <p:strVal val="ppt_x"/>
                                          </p:val>
                                        </p:tav>
                                        <p:tav tm="100000">
                                          <p:val>
                                            <p:strVal val="ppt_x"/>
                                          </p:val>
                                        </p:tav>
                                      </p:tavLst>
                                    </p:anim>
                                    <p:anim calcmode="lin" valueType="num">
                                      <p:cBhvr additive="base">
                                        <p:cTn id="48" dur="500"/>
                                        <p:tgtEl>
                                          <p:spTgt spid="1026"/>
                                        </p:tgtEl>
                                        <p:attrNameLst>
                                          <p:attrName>ppt_y</p:attrName>
                                        </p:attrNameLst>
                                      </p:cBhvr>
                                      <p:tavLst>
                                        <p:tav tm="0">
                                          <p:val>
                                            <p:strVal val="ppt_y"/>
                                          </p:val>
                                        </p:tav>
                                        <p:tav tm="100000">
                                          <p:val>
                                            <p:strVal val="1+ppt_h/2"/>
                                          </p:val>
                                        </p:tav>
                                      </p:tavLst>
                                    </p:anim>
                                    <p:set>
                                      <p:cBhvr>
                                        <p:cTn id="49" dur="1" fill="hold">
                                          <p:stCondLst>
                                            <p:cond delay="499"/>
                                          </p:stCondLst>
                                        </p:cTn>
                                        <p:tgtEl>
                                          <p:spTgt spid="102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70096"/>
                                        </p:tgtEl>
                                        <p:attrNameLst>
                                          <p:attrName>style.visibility</p:attrName>
                                        </p:attrNameLst>
                                      </p:cBhvr>
                                      <p:to>
                                        <p:strVal val="visible"/>
                                      </p:to>
                                    </p:set>
                                    <p:animEffect transition="in" filter="fade">
                                      <p:cBhvr>
                                        <p:cTn id="54" dur="1000"/>
                                        <p:tgtEl>
                                          <p:spTgt spid="770096"/>
                                        </p:tgtEl>
                                      </p:cBhvr>
                                    </p:animEffect>
                                    <p:anim calcmode="lin" valueType="num">
                                      <p:cBhvr>
                                        <p:cTn id="55" dur="1000" fill="hold"/>
                                        <p:tgtEl>
                                          <p:spTgt spid="770096"/>
                                        </p:tgtEl>
                                        <p:attrNameLst>
                                          <p:attrName>ppt_x</p:attrName>
                                        </p:attrNameLst>
                                      </p:cBhvr>
                                      <p:tavLst>
                                        <p:tav tm="0">
                                          <p:val>
                                            <p:strVal val="#ppt_x"/>
                                          </p:val>
                                        </p:tav>
                                        <p:tav tm="100000">
                                          <p:val>
                                            <p:strVal val="#ppt_x"/>
                                          </p:val>
                                        </p:tav>
                                      </p:tavLst>
                                    </p:anim>
                                    <p:anim calcmode="lin" valueType="num">
                                      <p:cBhvr>
                                        <p:cTn id="56" dur="1000" fill="hold"/>
                                        <p:tgtEl>
                                          <p:spTgt spid="77009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27"/>
                                        </p:tgtEl>
                                        <p:attrNameLst>
                                          <p:attrName>style.visibility</p:attrName>
                                        </p:attrNameLst>
                                      </p:cBhvr>
                                      <p:to>
                                        <p:strVal val="visible"/>
                                      </p:to>
                                    </p:set>
                                    <p:animEffect transition="in" filter="fade">
                                      <p:cBhvr>
                                        <p:cTn id="61" dur="1000"/>
                                        <p:tgtEl>
                                          <p:spTgt spid="1027"/>
                                        </p:tgtEl>
                                      </p:cBhvr>
                                    </p:animEffect>
                                    <p:anim calcmode="lin" valueType="num">
                                      <p:cBhvr>
                                        <p:cTn id="62" dur="1000" fill="hold"/>
                                        <p:tgtEl>
                                          <p:spTgt spid="1027"/>
                                        </p:tgtEl>
                                        <p:attrNameLst>
                                          <p:attrName>ppt_x</p:attrName>
                                        </p:attrNameLst>
                                      </p:cBhvr>
                                      <p:tavLst>
                                        <p:tav tm="0">
                                          <p:val>
                                            <p:strVal val="#ppt_x"/>
                                          </p:val>
                                        </p:tav>
                                        <p:tav tm="100000">
                                          <p:val>
                                            <p:strVal val="#ppt_x"/>
                                          </p:val>
                                        </p:tav>
                                      </p:tavLst>
                                    </p:anim>
                                    <p:anim calcmode="lin" valueType="num">
                                      <p:cBhvr>
                                        <p:cTn id="6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3" grpId="0"/>
      <p:bldP spid="770054" grpId="0"/>
      <p:bldP spid="770055" grpId="0"/>
      <p:bldP spid="770095" grpId="0"/>
      <p:bldP spid="770096" grpId="0"/>
      <p:bldP spid="770097" grpId="0"/>
      <p:bldP spid="770098" grpId="0"/>
      <p:bldP spid="20"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古瓶荷花">
  <a:themeElements>
    <a:clrScheme name="1_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1_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1_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1_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1_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1_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1_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1_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1_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TotalTime>
  <Words>2064</Words>
  <Application>Microsoft Office PowerPoint</Application>
  <PresentationFormat>自定义</PresentationFormat>
  <Paragraphs>275</Paragraphs>
  <Slides>22</Slides>
  <Notes>2</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22</vt:i4>
      </vt:variant>
    </vt:vector>
  </HeadingPairs>
  <TitlesOfParts>
    <vt:vector size="27" baseType="lpstr">
      <vt:lpstr>Office 主题​​</vt:lpstr>
      <vt:lpstr>1_古瓶荷花</vt:lpstr>
      <vt:lpstr>主管人员</vt:lpstr>
      <vt:lpstr>1_Office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中共军队的先后名称</vt:lpstr>
      <vt:lpstr>PowerPoint 演示文稿</vt:lpstr>
      <vt:lpstr>PowerPoint 演示文稿</vt:lpstr>
      <vt:lpstr>PowerPoint 演示文稿</vt:lpstr>
      <vt:lpstr>PowerPoint 演示文稿</vt:lpstr>
      <vt:lpstr>谢谢观赏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cp:lastModifiedBy>
  <cp:revision>58</cp:revision>
  <dcterms:created xsi:type="dcterms:W3CDTF">2017-10-31T02:00:27Z</dcterms:created>
  <dcterms:modified xsi:type="dcterms:W3CDTF">2017-11-16T13:20:44Z</dcterms:modified>
</cp:coreProperties>
</file>